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384048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508">
          <p15:clr>
            <a:srgbClr val="A4A3A4"/>
          </p15:clr>
        </p15:guide>
        <p15:guide id="8" pos="23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3899" autoAdjust="0"/>
    <p:restoredTop sz="94089" autoAdjust="0"/>
  </p:normalViewPr>
  <p:slideViewPr>
    <p:cSldViewPr snapToGrid="0" snapToObjects="1" showGuides="1">
      <p:cViewPr>
        <p:scale>
          <a:sx n="64" d="100"/>
          <a:sy n="64" d="100"/>
        </p:scale>
        <p:origin x="-6552" y="-6096"/>
      </p:cViewPr>
      <p:guideLst>
        <p:guide orient="horz" pos="3318"/>
        <p:guide orient="horz" pos="288"/>
        <p:guide orient="horz" pos="20160"/>
        <p:guide orient="horz"/>
        <p:guide pos="581"/>
        <p:guide pos="27069"/>
        <p:guide pos="508"/>
        <p:guide pos="236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1/8/16</a:t>
            </a:fld>
            <a:endParaRPr lang="en-US" dirty="0"/>
          </a:p>
        </p:txBody>
      </p:sp>
      <p:sp>
        <p:nvSpPr>
          <p:cNvPr id="4" name="Slide Image Placeholder 3"/>
          <p:cNvSpPr>
            <a:spLocks noGrp="1" noRot="1" noChangeAspect="1"/>
          </p:cNvSpPr>
          <p:nvPr>
            <p:ph type="sldImg" idx="2"/>
          </p:nvPr>
        </p:nvSpPr>
        <p:spPr>
          <a:xfrm>
            <a:off x="1428750" y="685800"/>
            <a:ext cx="4000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85800"/>
            <a:ext cx="40005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91165" y="6378482"/>
            <a:ext cx="879971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807049" y="5548750"/>
            <a:ext cx="8792766"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807047" y="14212514"/>
            <a:ext cx="879415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0138769" y="6378482"/>
            <a:ext cx="879276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361435" y="5036193"/>
            <a:ext cx="8792766"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9476047" y="6378482"/>
            <a:ext cx="879276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9469100" y="5548750"/>
            <a:ext cx="88011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8799774" y="5548750"/>
            <a:ext cx="879114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8799774" y="6378482"/>
            <a:ext cx="879114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526706" y="14395180"/>
            <a:ext cx="879114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8799774" y="15011403"/>
            <a:ext cx="879554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8799774" y="25394709"/>
            <a:ext cx="8791141" cy="1323431"/>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8799774" y="26433447"/>
            <a:ext cx="879554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791165" y="14951553"/>
            <a:ext cx="879971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mj-lt"/>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191019" y="3383947"/>
            <a:ext cx="27999097"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191019" y="2103787"/>
            <a:ext cx="27999097"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191019" y="465813"/>
            <a:ext cx="27999097"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91163" y="6295353"/>
            <a:ext cx="1189236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807046" y="5431996"/>
            <a:ext cx="1187648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807046" y="18240478"/>
            <a:ext cx="11893756"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824321" y="17409230"/>
            <a:ext cx="1187648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3259992" y="21595083"/>
            <a:ext cx="11875092"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3259992" y="20739664"/>
            <a:ext cx="1187509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3266938" y="6295353"/>
            <a:ext cx="11875092"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3259993" y="5431996"/>
            <a:ext cx="1188204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5721274" y="5431996"/>
            <a:ext cx="118790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5721274" y="6295353"/>
            <a:ext cx="11879025"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5721274" y="17377123"/>
            <a:ext cx="1187902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5716872" y="18157350"/>
            <a:ext cx="11883428"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5721274" y="25845658"/>
            <a:ext cx="118790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5721275" y="26625887"/>
            <a:ext cx="11883428"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191019" y="3383947"/>
            <a:ext cx="27999097"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191019" y="2103787"/>
            <a:ext cx="27999097"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191019" y="465813"/>
            <a:ext cx="27999097"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91165" y="6212226"/>
            <a:ext cx="8799711"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807049" y="5348868"/>
            <a:ext cx="8792766"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789773" y="15043763"/>
            <a:ext cx="88011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807047" y="14212514"/>
            <a:ext cx="879415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0138768" y="6204288"/>
            <a:ext cx="18130042"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0138768" y="5348868"/>
            <a:ext cx="1813004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0138768" y="21896539"/>
            <a:ext cx="1813004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0138767" y="21074747"/>
            <a:ext cx="1813004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8792344" y="5348868"/>
            <a:ext cx="879114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8792344" y="6212226"/>
            <a:ext cx="8791141"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8792344" y="14272739"/>
            <a:ext cx="8791141"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8792344" y="15011403"/>
            <a:ext cx="879554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8792344" y="25385184"/>
            <a:ext cx="8791141" cy="1323431"/>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8792344" y="26436775"/>
            <a:ext cx="8795544"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191019" y="3383947"/>
            <a:ext cx="27999097"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191019" y="2103787"/>
            <a:ext cx="27999097"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191019" y="465813"/>
            <a:ext cx="27999097"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oleObject" Target="../embeddings/oleObject3.bin"/><Relationship Id="rId16" Type="http://schemas.openxmlformats.org/officeDocument/2006/relationships/image" Target="../media/image3.wmf"/><Relationship Id="rId17" Type="http://schemas.openxmlformats.org/officeDocument/2006/relationships/oleObject" Target="../embeddings/oleObject4.bin"/><Relationship Id="rId18" Type="http://schemas.openxmlformats.org/officeDocument/2006/relationships/image" Target="../media/image4.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image" Target="../media/image1.wmf"/><Relationship Id="rId6" Type="http://schemas.openxmlformats.org/officeDocument/2006/relationships/image" Target="../media/image5.png"/><Relationship Id="rId7" Type="http://schemas.openxmlformats.org/officeDocument/2006/relationships/oleObject" Target="../embeddings/oleObject2.bin"/><Relationship Id="rId8" Type="http://schemas.openxmlformats.org/officeDocument/2006/relationships/image" Target="../media/image2.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6.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oleObject" Target="../embeddings/oleObject7.bin"/><Relationship Id="rId16" Type="http://schemas.openxmlformats.org/officeDocument/2006/relationships/image" Target="../media/image3.wmf"/><Relationship Id="rId17" Type="http://schemas.openxmlformats.org/officeDocument/2006/relationships/oleObject" Target="../embeddings/oleObject8.bin"/><Relationship Id="rId18" Type="http://schemas.openxmlformats.org/officeDocument/2006/relationships/image" Target="../media/image4.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1.wmf"/><Relationship Id="rId6" Type="http://schemas.openxmlformats.org/officeDocument/2006/relationships/image" Target="../media/image5.png"/><Relationship Id="rId7" Type="http://schemas.openxmlformats.org/officeDocument/2006/relationships/oleObject" Target="../embeddings/oleObject6.bin"/><Relationship Id="rId8" Type="http://schemas.openxmlformats.org/officeDocument/2006/relationships/image" Target="../media/image2.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84048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1"/>
            <a:ext cx="384048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371392" y="32315730"/>
            <a:ext cx="2200275" cy="446850"/>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807046" y="5475146"/>
            <a:ext cx="8801100" cy="26736675"/>
          </a:xfrm>
          <a:prstGeom prst="roundRect">
            <a:avLst>
              <a:gd name="adj" fmla="val 9229"/>
            </a:avLst>
          </a:prstGeom>
          <a:solidFill>
            <a:schemeClr val="bg1"/>
          </a:solidFill>
          <a:ln w="76200">
            <a:solidFill>
              <a:schemeClr val="accent5">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10139231" y="5475146"/>
            <a:ext cx="8801100" cy="26736675"/>
          </a:xfrm>
          <a:prstGeom prst="roundRect">
            <a:avLst>
              <a:gd name="adj" fmla="val 9229"/>
            </a:avLst>
          </a:prstGeom>
          <a:solidFill>
            <a:schemeClr val="bg1"/>
          </a:solidFill>
          <a:ln w="76200">
            <a:solidFill>
              <a:schemeClr val="accent5">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9471415" y="5475146"/>
            <a:ext cx="8801100" cy="26736675"/>
          </a:xfrm>
          <a:prstGeom prst="roundRect">
            <a:avLst>
              <a:gd name="adj" fmla="val 9229"/>
            </a:avLst>
          </a:prstGeom>
          <a:solidFill>
            <a:schemeClr val="bg1"/>
          </a:solidFill>
          <a:ln w="76200">
            <a:solidFill>
              <a:schemeClr val="accent5">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28803600" y="5475146"/>
            <a:ext cx="8801100" cy="26736675"/>
          </a:xfrm>
          <a:prstGeom prst="roundRect">
            <a:avLst>
              <a:gd name="adj" fmla="val 9229"/>
            </a:avLst>
          </a:prstGeom>
          <a:solidFill>
            <a:schemeClr val="bg1"/>
          </a:solidFill>
          <a:ln w="76200">
            <a:solidFill>
              <a:schemeClr val="accent5">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84048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384048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298655" y="32232602"/>
            <a:ext cx="2200275" cy="446850"/>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2203276" y="11526118"/>
            <a:ext cx="11880257"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807045" y="5392018"/>
            <a:ext cx="11880257"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3260191" y="5392018"/>
            <a:ext cx="11880257"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5713336" y="5392018"/>
            <a:ext cx="11880257"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38638109" y="-55065"/>
            <a:ext cx="9679372"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345"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346"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9822040" y="-1"/>
            <a:ext cx="9641507"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6"/>
              <a:ext cx="7531182" cy="2366659"/>
              <a:chOff x="-4470427" y="11016658"/>
              <a:chExt cx="3470785" cy="1087344"/>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438357"/>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422976" y="27751410"/>
              <a:ext cx="9371378" cy="2453251"/>
              <a:chOff x="-4766141" y="12734136"/>
              <a:chExt cx="431884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347"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348"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03780"/>
                <a:ext cx="1117601" cy="17831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13307"/>
                <a:ext cx="1117601" cy="17831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84048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384048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298655" y="32232602"/>
            <a:ext cx="2200275" cy="446850"/>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807046" y="5257800"/>
            <a:ext cx="8794154"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28803600" y="5257800"/>
            <a:ext cx="8794154"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0135295" y="5267325"/>
            <a:ext cx="18134211"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38638109" y="-55065"/>
            <a:ext cx="9679372"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69"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70"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9822040" y="-1"/>
            <a:ext cx="9641507"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6"/>
              <a:ext cx="7531182" cy="2366659"/>
              <a:chOff x="-4470427" y="11016658"/>
              <a:chExt cx="3470785" cy="1087344"/>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438357"/>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422976" y="27751410"/>
              <a:ext cx="9371378" cy="2453251"/>
              <a:chOff x="-4766141" y="12734136"/>
              <a:chExt cx="431884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71"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72"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03780"/>
                <a:ext cx="1117601" cy="17831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13307"/>
                <a:ext cx="1117601" cy="17831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8.png"/><Relationship Id="rId21" Type="http://schemas.openxmlformats.org/officeDocument/2006/relationships/hyperlink" Target="http://julianpanetta.com/GeneratedPatterns_Nov_16_2014/smartIndex.php?order=pattern" TargetMode="External"/><Relationship Id="rId22" Type="http://schemas.openxmlformats.org/officeDocument/2006/relationships/image" Target="../media/image29.png"/><Relationship Id="rId23" Type="http://schemas.openxmlformats.org/officeDocument/2006/relationships/image" Target="../media/image30.emf"/><Relationship Id="rId24" Type="http://schemas.openxmlformats.org/officeDocument/2006/relationships/image" Target="../media/image31.emf"/><Relationship Id="rId25" Type="http://schemas.openxmlformats.org/officeDocument/2006/relationships/image" Target="../media/image32.emf"/><Relationship Id="rId26" Type="http://schemas.openxmlformats.org/officeDocument/2006/relationships/image" Target="../media/image33.emf"/><Relationship Id="rId27" Type="http://schemas.openxmlformats.org/officeDocument/2006/relationships/image" Target="../media/image34.png"/><Relationship Id="rId28" Type="http://schemas.openxmlformats.org/officeDocument/2006/relationships/image" Target="../media/image35.emf"/><Relationship Id="rId29" Type="http://schemas.openxmlformats.org/officeDocument/2006/relationships/image" Target="../media/image3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png"/><Relationship Id="rId30" Type="http://schemas.openxmlformats.org/officeDocument/2006/relationships/image" Target="../media/image37.png"/><Relationship Id="rId31" Type="http://schemas.openxmlformats.org/officeDocument/2006/relationships/image" Target="../media/image38.emf"/><Relationship Id="rId32" Type="http://schemas.openxmlformats.org/officeDocument/2006/relationships/image" Target="../media/image39.png"/><Relationship Id="rId9" Type="http://schemas.openxmlformats.org/officeDocument/2006/relationships/image" Target="../media/image17.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png"/><Relationship Id="rId33" Type="http://schemas.openxmlformats.org/officeDocument/2006/relationships/image" Target="../media/image40.png"/><Relationship Id="rId34" Type="http://schemas.openxmlformats.org/officeDocument/2006/relationships/image" Target="../media/image41.png"/><Relationship Id="rId35" Type="http://schemas.openxmlformats.org/officeDocument/2006/relationships/image" Target="../media/image42.png"/><Relationship Id="rId36" Type="http://schemas.openxmlformats.org/officeDocument/2006/relationships/image" Target="../media/image43.emf"/><Relationship Id="rId10" Type="http://schemas.openxmlformats.org/officeDocument/2006/relationships/image" Target="../media/image18.png"/><Relationship Id="rId11" Type="http://schemas.openxmlformats.org/officeDocument/2006/relationships/image" Target="../media/image19.emf"/><Relationship Id="rId12" Type="http://schemas.openxmlformats.org/officeDocument/2006/relationships/image" Target="../media/image20.emf"/><Relationship Id="rId13" Type="http://schemas.openxmlformats.org/officeDocument/2006/relationships/image" Target="../media/image21.emf"/><Relationship Id="rId14" Type="http://schemas.openxmlformats.org/officeDocument/2006/relationships/image" Target="../media/image22.emf"/><Relationship Id="rId15" Type="http://schemas.openxmlformats.org/officeDocument/2006/relationships/image" Target="../media/image23.emf"/><Relationship Id="rId16" Type="http://schemas.openxmlformats.org/officeDocument/2006/relationships/image" Target="../media/image24.emf"/><Relationship Id="rId17" Type="http://schemas.openxmlformats.org/officeDocument/2006/relationships/image" Target="../media/image25.emf"/><Relationship Id="rId18" Type="http://schemas.openxmlformats.org/officeDocument/2006/relationships/image" Target="../media/image26.emf"/><Relationship Id="rId19" Type="http://schemas.openxmlformats.org/officeDocument/2006/relationships/image" Target="../media/image27.png"/><Relationship Id="rId37" Type="http://schemas.openxmlformats.org/officeDocument/2006/relationships/image" Target="../media/image44.png"/><Relationship Id="rId38" Type="http://schemas.openxmlformats.org/officeDocument/2006/relationships/image" Target="../media/image45.png"/><Relationship Id="rId39" Type="http://schemas.openxmlformats.org/officeDocument/2006/relationships/image" Target="../media/image46.png"/><Relationship Id="rId40" Type="http://schemas.openxmlformats.org/officeDocument/2006/relationships/image" Target="../media/image47.png"/><Relationship Id="rId41" Type="http://schemas.openxmlformats.org/officeDocument/2006/relationships/image" Target="../media/image48.png"/><Relationship Id="rId42" Type="http://schemas.openxmlformats.org/officeDocument/2006/relationships/image" Target="../media/image49.png"/><Relationship Id="rId4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Placeholder 458"/>
          <p:cNvSpPr>
            <a:spLocks noGrp="1"/>
          </p:cNvSpPr>
          <p:nvPr>
            <p:ph type="body" sz="quarter" idx="26"/>
          </p:nvPr>
        </p:nvSpPr>
        <p:spPr>
          <a:xfrm>
            <a:off x="19515996" y="26756186"/>
            <a:ext cx="4974405" cy="5616900"/>
          </a:xfrm>
        </p:spPr>
        <p:txBody>
          <a:bodyPr/>
          <a:lstStyle/>
          <a:p>
            <a:pPr marL="342900" indent="-342900">
              <a:buFont typeface="Arial" panose="020B0604020202020204" pitchFamily="34" charset="0"/>
              <a:buChar char="•"/>
            </a:pPr>
            <a:r>
              <a:rPr lang="en-US" dirty="0" smtClean="0">
                <a:latin typeface="+mj-lt"/>
              </a:rPr>
              <a:t>We fabricated tilings of 5mm cells on a stereolithography printer (B9Creator) with 30 micron resolution and 200 micron min feature size.</a:t>
            </a:r>
          </a:p>
          <a:p>
            <a:pPr marL="342900" indent="-342900">
              <a:buFont typeface="Arial" panose="020B0604020202020204" pitchFamily="34" charset="0"/>
              <a:buChar char="•"/>
            </a:pPr>
            <a:r>
              <a:rPr lang="en-US" dirty="0" smtClean="0">
                <a:latin typeface="+mj-lt"/>
              </a:rPr>
              <a:t>Compression testing showed patterns behaved nearly linearly for small deformations and had stiffness consistent with their target Young’s moduli.</a:t>
            </a:r>
          </a:p>
          <a:p>
            <a:pPr marL="342900" indent="-342900">
              <a:buFont typeface="Arial" panose="020B0604020202020204" pitchFamily="34" charset="0"/>
              <a:buChar char="•"/>
            </a:pPr>
            <a:r>
              <a:rPr lang="en-US" dirty="0" smtClean="0">
                <a:latin typeface="+mj-lt"/>
              </a:rPr>
              <a:t>Our lower-accuracy Poisson’s ratio testing setup also gave consistent measurements.</a:t>
            </a:r>
            <a:endParaRPr lang="en-US" dirty="0" smtClean="0">
              <a:latin typeface="+mj-lt"/>
            </a:endParaRPr>
          </a:p>
        </p:txBody>
      </p:sp>
      <p:sp>
        <p:nvSpPr>
          <p:cNvPr id="92" name="Text Placeholder 6"/>
          <p:cNvSpPr>
            <a:spLocks noGrp="1"/>
          </p:cNvSpPr>
          <p:nvPr>
            <p:ph type="body" sz="quarter" idx="10"/>
          </p:nvPr>
        </p:nvSpPr>
        <p:spPr>
          <a:xfrm>
            <a:off x="19503755" y="16153297"/>
            <a:ext cx="9041485" cy="1692749"/>
          </a:xfrm>
        </p:spPr>
        <p:txBody>
          <a:bodyPr/>
          <a:lstStyle/>
          <a:p>
            <a:pPr marL="342900" indent="-342900">
              <a:buFont typeface="Arial" charset="0"/>
              <a:buChar char="•"/>
            </a:pPr>
            <a:r>
              <a:rPr lang="en-US" dirty="0"/>
              <a:t>Young’s moduli range from under 1/14,000 up to over </a:t>
            </a:r>
            <a:r>
              <a:rPr lang="en-US" dirty="0" smtClean="0"/>
              <a:t>1/10 </a:t>
            </a:r>
            <a:r>
              <a:rPr lang="en-US" dirty="0"/>
              <a:t>of the bulk material’s Young’s </a:t>
            </a:r>
            <a:r>
              <a:rPr lang="en-US" dirty="0" smtClean="0"/>
              <a:t>modulus.</a:t>
            </a:r>
            <a:endParaRPr lang="en-US" dirty="0"/>
          </a:p>
          <a:p>
            <a:pPr marL="342900" indent="-342900">
              <a:buFont typeface="Arial" charset="0"/>
              <a:buChar char="•"/>
            </a:pPr>
            <a:r>
              <a:rPr lang="en-US" dirty="0" smtClean="0"/>
              <a:t>Poisson’s </a:t>
            </a:r>
            <a:r>
              <a:rPr lang="en-US" dirty="0"/>
              <a:t>ratios </a:t>
            </a:r>
            <a:r>
              <a:rPr lang="en-US" dirty="0" smtClean="0"/>
              <a:t>span from -0.16 </a:t>
            </a:r>
            <a:r>
              <a:rPr lang="en-US" dirty="0"/>
              <a:t>to nearly </a:t>
            </a:r>
            <a:r>
              <a:rPr lang="en-US" dirty="0" smtClean="0"/>
              <a:t>0.5 (theoretical limit)</a:t>
            </a:r>
            <a:endParaRPr lang="en-US" dirty="0"/>
          </a:p>
        </p:txBody>
      </p:sp>
      <p:sp>
        <p:nvSpPr>
          <p:cNvPr id="88" name="Text Placeholder 6"/>
          <p:cNvSpPr>
            <a:spLocks noGrp="1"/>
          </p:cNvSpPr>
          <p:nvPr>
            <p:ph type="body" sz="quarter" idx="10"/>
          </p:nvPr>
        </p:nvSpPr>
        <p:spPr>
          <a:xfrm>
            <a:off x="10105626" y="22290702"/>
            <a:ext cx="8866245" cy="2923855"/>
          </a:xfrm>
        </p:spPr>
        <p:txBody>
          <a:bodyPr/>
          <a:lstStyle/>
          <a:p>
            <a:pPr marL="342900" indent="-342900">
              <a:buFont typeface="Arial" charset="0"/>
              <a:buChar char="•"/>
            </a:pPr>
            <a:r>
              <a:rPr lang="en-US" dirty="0" smtClean="0"/>
              <a:t>Our main goal is to design structures with </a:t>
            </a:r>
            <a:r>
              <a:rPr lang="en-US" b="1" dirty="0" smtClean="0"/>
              <a:t>isotropic</a:t>
            </a:r>
            <a:r>
              <a:rPr lang="en-US" dirty="0" smtClean="0"/>
              <a:t> properties.</a:t>
            </a:r>
            <a:endParaRPr lang="en-US" dirty="0" smtClean="0"/>
          </a:p>
          <a:p>
            <a:pPr marL="342900" indent="-342900">
              <a:buFont typeface="Arial" charset="0"/>
              <a:buChar char="•"/>
            </a:pPr>
            <a:r>
              <a:rPr lang="en-US" dirty="0" smtClean="0"/>
              <a:t>Cubic </a:t>
            </a:r>
            <a:r>
              <a:rPr lang="en-US" dirty="0" smtClean="0"/>
              <a:t>symmetry (square in 2D) ensures an orthotropic homogenized material, but isotropy </a:t>
            </a:r>
            <a:r>
              <a:rPr lang="en-US" dirty="0" smtClean="0"/>
              <a:t>is challenging.</a:t>
            </a:r>
            <a:endParaRPr lang="en-US" dirty="0" smtClean="0"/>
          </a:p>
          <a:p>
            <a:pPr marL="342900" indent="-342900">
              <a:buFont typeface="Arial" charset="0"/>
              <a:buChar char="•"/>
            </a:pPr>
            <a:r>
              <a:rPr lang="en-US" dirty="0" smtClean="0"/>
              <a:t>We validated </a:t>
            </a:r>
            <a:r>
              <a:rPr lang="en-US" dirty="0" smtClean="0"/>
              <a:t>our structures</a:t>
            </a:r>
            <a:r>
              <a:rPr lang="en-US" dirty="0" smtClean="0"/>
              <a:t>’ isotropy </a:t>
            </a:r>
            <a:r>
              <a:rPr lang="en-US" dirty="0" smtClean="0"/>
              <a:t>both numerically </a:t>
            </a:r>
            <a:r>
              <a:rPr lang="en-US" dirty="0" smtClean="0"/>
              <a:t>and </a:t>
            </a:r>
            <a:r>
              <a:rPr lang="en-US" dirty="0" smtClean="0"/>
              <a:t>experimentally (</a:t>
            </a:r>
            <a:r>
              <a:rPr lang="en-US" dirty="0" smtClean="0"/>
              <a:t>compressing a fabricated </a:t>
            </a:r>
            <a:r>
              <a:rPr lang="en-US" dirty="0" smtClean="0"/>
              <a:t>structure that was rotated by 45° and clipped </a:t>
            </a:r>
            <a:r>
              <a:rPr lang="en-US" dirty="0" smtClean="0"/>
              <a:t>to a </a:t>
            </a:r>
            <a:r>
              <a:rPr lang="en-US" dirty="0" smtClean="0"/>
              <a:t>box</a:t>
            </a:r>
            <a:r>
              <a:rPr lang="en-US" dirty="0" smtClean="0"/>
              <a:t>).</a:t>
            </a:r>
            <a:endParaRPr lang="en-US" dirty="0"/>
          </a:p>
        </p:txBody>
      </p:sp>
      <p:sp>
        <p:nvSpPr>
          <p:cNvPr id="449" name="Text Placeholder 448"/>
          <p:cNvSpPr>
            <a:spLocks noGrp="1"/>
          </p:cNvSpPr>
          <p:nvPr>
            <p:ph type="body" sz="quarter" idx="10"/>
          </p:nvPr>
        </p:nvSpPr>
        <p:spPr>
          <a:xfrm>
            <a:off x="821245" y="6159874"/>
            <a:ext cx="8799711" cy="9233275"/>
          </a:xfrm>
        </p:spPr>
        <p:txBody>
          <a:bodyPr/>
          <a:lstStyle/>
          <a:p>
            <a:r>
              <a:rPr lang="en-US" b="1" dirty="0" smtClean="0"/>
              <a:t>Motivation</a:t>
            </a:r>
          </a:p>
          <a:p>
            <a:pPr marL="342900" indent="-342900">
              <a:buFont typeface="Arial" panose="020B0604020202020204" pitchFamily="34" charset="0"/>
              <a:buChar char="•"/>
            </a:pPr>
            <a:r>
              <a:rPr lang="en-US" dirty="0" smtClean="0"/>
              <a:t>Additive fabrication technologies </a:t>
            </a:r>
            <a:r>
              <a:rPr lang="en-US" dirty="0" smtClean="0"/>
              <a:t>enable fabrication </a:t>
            </a:r>
            <a:r>
              <a:rPr lang="en-US" dirty="0"/>
              <a:t>of customized, </a:t>
            </a:r>
            <a:r>
              <a:rPr lang="en-US" dirty="0" smtClean="0"/>
              <a:t>spatially </a:t>
            </a:r>
            <a:r>
              <a:rPr lang="en-US" dirty="0" smtClean="0">
                <a:solidFill>
                  <a:schemeClr val="tx2"/>
                </a:solidFill>
              </a:rPr>
              <a:t>varyin</a:t>
            </a:r>
            <a:r>
              <a:rPr lang="en-US" dirty="0" smtClean="0"/>
              <a:t>g microstructures.</a:t>
            </a:r>
          </a:p>
          <a:p>
            <a:pPr marL="342900" indent="-342900">
              <a:buFont typeface="Arial" panose="020B0604020202020204" pitchFamily="34" charset="0"/>
              <a:buChar char="•"/>
            </a:pPr>
            <a:r>
              <a:rPr lang="en-US" dirty="0" smtClean="0"/>
              <a:t>Such </a:t>
            </a:r>
            <a:r>
              <a:rPr lang="en-US" dirty="0"/>
              <a:t>structure effectively allows continuous variation </a:t>
            </a:r>
            <a:r>
              <a:rPr lang="en-US" dirty="0" smtClean="0"/>
              <a:t>of </a:t>
            </a:r>
            <a:r>
              <a:rPr lang="en-US" i="1" dirty="0" smtClean="0"/>
              <a:t>homogenized</a:t>
            </a:r>
            <a:r>
              <a:rPr lang="en-US" dirty="0" smtClean="0"/>
              <a:t> </a:t>
            </a:r>
            <a:r>
              <a:rPr lang="en-US" dirty="0" smtClean="0"/>
              <a:t>material </a:t>
            </a:r>
            <a:r>
              <a:rPr lang="en-US" dirty="0"/>
              <a:t>properties, in departure </a:t>
            </a:r>
            <a:r>
              <a:rPr lang="en-US" dirty="0" smtClean="0"/>
              <a:t>from standard </a:t>
            </a:r>
            <a:r>
              <a:rPr lang="en-US" dirty="0"/>
              <a:t>approaches to structural </a:t>
            </a:r>
            <a:r>
              <a:rPr lang="en-US" dirty="0" smtClean="0"/>
              <a:t>design.</a:t>
            </a:r>
          </a:p>
          <a:p>
            <a:pPr marL="342900" indent="-342900">
              <a:buFont typeface="Arial" panose="020B0604020202020204" pitchFamily="34" charset="0"/>
              <a:buChar char="•"/>
            </a:pPr>
            <a:r>
              <a:rPr lang="en-US" dirty="0" smtClean="0"/>
              <a:t>The </a:t>
            </a:r>
            <a:r>
              <a:rPr lang="en-US" dirty="0"/>
              <a:t>potential of combining macro- and micro-scale design </a:t>
            </a:r>
            <a:r>
              <a:rPr lang="en-US" dirty="0" smtClean="0"/>
              <a:t>is considerable </a:t>
            </a:r>
            <a:r>
              <a:rPr lang="en-US" dirty="0" smtClean="0"/>
              <a:t>and offers </a:t>
            </a:r>
            <a:r>
              <a:rPr lang="en-US" dirty="0"/>
              <a:t>many new </a:t>
            </a:r>
            <a:r>
              <a:rPr lang="en-US" dirty="0" smtClean="0"/>
              <a:t>possibilities: for example, manufacturing </a:t>
            </a:r>
            <a:r>
              <a:rPr lang="en-US" dirty="0" smtClean="0"/>
              <a:t>negative-Poisson’s-ratio and </a:t>
            </a:r>
            <a:r>
              <a:rPr lang="en-US" dirty="0" err="1" smtClean="0"/>
              <a:t>pentamodal</a:t>
            </a:r>
            <a:r>
              <a:rPr lang="en-US" dirty="0" smtClean="0"/>
              <a:t> fluid-like </a:t>
            </a:r>
            <a:r>
              <a:rPr lang="en-US" dirty="0" smtClean="0"/>
              <a:t>materials, adapting </a:t>
            </a:r>
            <a:r>
              <a:rPr lang="en-US" dirty="0"/>
              <a:t>to complex </a:t>
            </a:r>
            <a:r>
              <a:rPr lang="en-US" dirty="0" smtClean="0"/>
              <a:t>surface shapes</a:t>
            </a:r>
            <a:r>
              <a:rPr lang="en-US" dirty="0" smtClean="0"/>
              <a:t>.</a:t>
            </a:r>
          </a:p>
          <a:p>
            <a:pPr marL="342900" indent="-342900">
              <a:buFont typeface="Arial" panose="020B0604020202020204" pitchFamily="34" charset="0"/>
              <a:buChar char="•"/>
            </a:pPr>
            <a:endParaRPr lang="en-US" sz="1500" dirty="0"/>
          </a:p>
          <a:p>
            <a:r>
              <a:rPr lang="en-US" b="1" dirty="0" smtClean="0"/>
              <a:t>Goals</a:t>
            </a:r>
          </a:p>
          <a:p>
            <a:pPr marL="342900" indent="-342900">
              <a:buFont typeface="Arial" panose="020B0604020202020204" pitchFamily="34" charset="0"/>
              <a:buChar char="•"/>
            </a:pPr>
            <a:r>
              <a:rPr lang="en-US" dirty="0"/>
              <a:t>B</a:t>
            </a:r>
            <a:r>
              <a:rPr lang="en-US" dirty="0" smtClean="0"/>
              <a:t>uild </a:t>
            </a:r>
            <a:r>
              <a:rPr lang="en-US" dirty="0"/>
              <a:t>a bridge between advanced mathematical theory </a:t>
            </a:r>
            <a:r>
              <a:rPr lang="en-US" dirty="0" smtClean="0"/>
              <a:t>of microstructures</a:t>
            </a:r>
            <a:r>
              <a:rPr lang="en-US" dirty="0"/>
              <a:t>, practical computational techniques, </a:t>
            </a:r>
            <a:r>
              <a:rPr lang="en-US" dirty="0" smtClean="0"/>
              <a:t>and experiment</a:t>
            </a:r>
            <a:r>
              <a:rPr lang="en-US" dirty="0"/>
              <a:t>. </a:t>
            </a:r>
          </a:p>
          <a:p>
            <a:pPr marL="342900" indent="-342900">
              <a:buFont typeface="Arial" panose="020B0604020202020204" pitchFamily="34" charset="0"/>
              <a:buChar char="•"/>
            </a:pPr>
            <a:r>
              <a:rPr lang="en-US" dirty="0" smtClean="0"/>
              <a:t>Design parametric </a:t>
            </a:r>
            <a:r>
              <a:rPr lang="en-US" dirty="0"/>
              <a:t>families </a:t>
            </a:r>
            <a:r>
              <a:rPr lang="en-US" dirty="0" smtClean="0"/>
              <a:t>of microstructures</a:t>
            </a:r>
            <a:r>
              <a:rPr lang="en-US" dirty="0"/>
              <a:t>, validated with computation, fabrication and </a:t>
            </a:r>
            <a:r>
              <a:rPr lang="en-US" dirty="0" smtClean="0"/>
              <a:t>experiment.</a:t>
            </a:r>
          </a:p>
          <a:p>
            <a:pPr marL="342900" indent="-342900">
              <a:buFont typeface="Arial" panose="020B0604020202020204" pitchFamily="34" charset="0"/>
              <a:buChar char="•"/>
            </a:pPr>
            <a:r>
              <a:rPr lang="en-US" dirty="0" smtClean="0"/>
              <a:t>Develop techniques</a:t>
            </a:r>
            <a:r>
              <a:rPr lang="en-US" dirty="0" smtClean="0">
                <a:solidFill>
                  <a:schemeClr val="tx2"/>
                </a:solidFill>
              </a:rPr>
              <a:t> </a:t>
            </a:r>
            <a:r>
              <a:rPr lang="en-US" dirty="0">
                <a:solidFill>
                  <a:schemeClr val="tx2"/>
                </a:solidFill>
              </a:rPr>
              <a:t>for </a:t>
            </a:r>
            <a:r>
              <a:rPr lang="en-US" dirty="0"/>
              <a:t>using these to </a:t>
            </a:r>
            <a:r>
              <a:rPr lang="en-US" dirty="0" smtClean="0"/>
              <a:t>solve specific shape optimization </a:t>
            </a:r>
            <a:r>
              <a:rPr lang="en-US" dirty="0"/>
              <a:t>problems. </a:t>
            </a:r>
          </a:p>
          <a:p>
            <a:pPr marL="342900" indent="-342900">
              <a:buFont typeface="Arial" panose="020B0604020202020204" pitchFamily="34" charset="0"/>
              <a:buChar char="•"/>
            </a:pPr>
            <a:r>
              <a:rPr lang="en-US" dirty="0" smtClean="0"/>
              <a:t>Explore </a:t>
            </a:r>
            <a:r>
              <a:rPr lang="en-US" dirty="0"/>
              <a:t>its applications </a:t>
            </a:r>
            <a:r>
              <a:rPr lang="en-US" dirty="0" smtClean="0"/>
              <a:t>in </a:t>
            </a:r>
            <a:r>
              <a:rPr lang="en-US" dirty="0" smtClean="0"/>
              <a:t>a </a:t>
            </a:r>
            <a:r>
              <a:rPr lang="en-US" dirty="0"/>
              <a:t>concurrent project on bone scaffolding design. </a:t>
            </a:r>
            <a:endParaRPr lang="en-US" dirty="0" smtClean="0"/>
          </a:p>
        </p:txBody>
      </p:sp>
      <p:sp>
        <p:nvSpPr>
          <p:cNvPr id="454" name="Text Placeholder 453"/>
          <p:cNvSpPr>
            <a:spLocks noGrp="1"/>
          </p:cNvSpPr>
          <p:nvPr>
            <p:ph type="body" sz="quarter" idx="21"/>
          </p:nvPr>
        </p:nvSpPr>
        <p:spPr>
          <a:xfrm>
            <a:off x="10138769" y="6378482"/>
            <a:ext cx="8792765" cy="4825914"/>
          </a:xfrm>
        </p:spPr>
        <p:txBody>
          <a:bodyPr/>
          <a:lstStyle/>
          <a:p>
            <a:pPr marL="342900" indent="-342900">
              <a:buFont typeface="Arial" panose="020B0604020202020204" pitchFamily="34" charset="0"/>
              <a:buChar char="•"/>
            </a:pPr>
            <a:r>
              <a:rPr lang="en-US" b="1" dirty="0"/>
              <a:t>Observation 1</a:t>
            </a:r>
            <a:r>
              <a:rPr lang="en-US" dirty="0"/>
              <a:t>: when the structure </a:t>
            </a:r>
            <a:br>
              <a:rPr lang="en-US" dirty="0"/>
            </a:br>
            <a:r>
              <a:rPr lang="en-US" dirty="0" smtClean="0"/>
              <a:t>becomes very fine</a:t>
            </a:r>
            <a:r>
              <a:rPr lang="en-US" dirty="0"/>
              <a:t>, </a:t>
            </a:r>
            <a:r>
              <a:rPr lang="en-US" dirty="0" smtClean="0"/>
              <a:t>it </a:t>
            </a:r>
            <a:r>
              <a:rPr lang="en-US" dirty="0" smtClean="0"/>
              <a:t>is </a:t>
            </a:r>
            <a:r>
              <a:rPr lang="en-US" dirty="0" smtClean="0"/>
              <a:t>equivalent</a:t>
            </a:r>
            <a:br>
              <a:rPr lang="en-US" dirty="0" smtClean="0"/>
            </a:br>
            <a:r>
              <a:rPr lang="en-US" dirty="0" smtClean="0"/>
              <a:t>to a </a:t>
            </a:r>
            <a:r>
              <a:rPr lang="en-US" dirty="0"/>
              <a:t>homogeneous </a:t>
            </a:r>
            <a:r>
              <a:rPr lang="en-US" dirty="0" smtClean="0"/>
              <a:t>material.</a:t>
            </a:r>
          </a:p>
          <a:p>
            <a:pPr marL="342900" indent="-342900">
              <a:buFont typeface="Arial" panose="020B0604020202020204" pitchFamily="34" charset="0"/>
              <a:buChar char="•"/>
            </a:pPr>
            <a:r>
              <a:rPr lang="en-US" b="1" dirty="0" smtClean="0"/>
              <a:t>Observation 2: </a:t>
            </a:r>
            <a:r>
              <a:rPr lang="en-US" dirty="0" smtClean="0"/>
              <a:t>variable </a:t>
            </a:r>
            <a:r>
              <a:rPr lang="en-US" dirty="0"/>
              <a:t>structure </a:t>
            </a:r>
            <a:r>
              <a:rPr lang="en-US" dirty="0" smtClean="0"/>
              <a:t/>
            </a:r>
            <a:br>
              <a:rPr lang="en-US" dirty="0" smtClean="0"/>
            </a:br>
            <a:r>
              <a:rPr lang="en-US" dirty="0" smtClean="0"/>
              <a:t>= </a:t>
            </a:r>
            <a:r>
              <a:rPr lang="en-US" dirty="0"/>
              <a:t>variable material </a:t>
            </a:r>
            <a:r>
              <a:rPr lang="en-US" dirty="0" smtClean="0"/>
              <a:t>properties.</a:t>
            </a:r>
          </a:p>
          <a:p>
            <a:r>
              <a:rPr lang="en-US" sz="2800" b="1" dirty="0" smtClean="0"/>
              <a:t>Approach</a:t>
            </a:r>
          </a:p>
          <a:p>
            <a:pPr marL="342900" indent="-342900">
              <a:buFont typeface="Arial" panose="020B0604020202020204" pitchFamily="34" charset="0"/>
              <a:buChar char="•"/>
            </a:pPr>
            <a:r>
              <a:rPr lang="en-US" dirty="0" smtClean="0"/>
              <a:t>Partition a shape into small cells.</a:t>
            </a:r>
          </a:p>
          <a:p>
            <a:pPr marL="342900" indent="-342900">
              <a:buFont typeface="Arial" panose="020B0604020202020204" pitchFamily="34" charset="0"/>
              <a:buChar char="•"/>
            </a:pPr>
            <a:r>
              <a:rPr lang="en-US" dirty="0" smtClean="0"/>
              <a:t>Design with per-cell </a:t>
            </a:r>
            <a:r>
              <a:rPr lang="en-US" dirty="0" smtClean="0"/>
              <a:t>material properties </a:t>
            </a:r>
            <a:r>
              <a:rPr lang="en-US" dirty="0" smtClean="0"/>
              <a:t>as variables.</a:t>
            </a:r>
          </a:p>
          <a:p>
            <a:pPr marL="342900" indent="-342900">
              <a:buFont typeface="Arial" panose="020B0604020202020204" pitchFamily="34" charset="0"/>
              <a:buChar char="•"/>
            </a:pPr>
            <a:r>
              <a:rPr lang="en-US" dirty="0" smtClean="0"/>
              <a:t>Create </a:t>
            </a:r>
            <a:r>
              <a:rPr lang="en-US" dirty="0"/>
              <a:t>a map </a:t>
            </a:r>
            <a:r>
              <a:rPr lang="en-US" dirty="0" smtClean="0"/>
              <a:t>from material </a:t>
            </a:r>
            <a:r>
              <a:rPr lang="en-US" dirty="0"/>
              <a:t>properties </a:t>
            </a:r>
            <a:r>
              <a:rPr lang="en-US" dirty="0" smtClean="0"/>
              <a:t>to fine structure.</a:t>
            </a:r>
          </a:p>
          <a:p>
            <a:pPr marL="342900" indent="-342900">
              <a:buFont typeface="Arial" panose="020B0604020202020204" pitchFamily="34" charset="0"/>
              <a:buChar char="•"/>
            </a:pPr>
            <a:r>
              <a:rPr lang="en-US" dirty="0" smtClean="0"/>
              <a:t>Convert </a:t>
            </a:r>
            <a:r>
              <a:rPr lang="en-US" dirty="0"/>
              <a:t>material properties to </a:t>
            </a:r>
            <a:r>
              <a:rPr lang="en-US" dirty="0" smtClean="0"/>
              <a:t>structure for each cell.</a:t>
            </a:r>
            <a:endParaRPr lang="en-US" dirty="0"/>
          </a:p>
        </p:txBody>
      </p:sp>
      <p:sp>
        <p:nvSpPr>
          <p:cNvPr id="455" name="Text Placeholder 454"/>
          <p:cNvSpPr>
            <a:spLocks noGrp="1"/>
          </p:cNvSpPr>
          <p:nvPr>
            <p:ph type="body" sz="quarter" idx="22"/>
          </p:nvPr>
        </p:nvSpPr>
        <p:spPr>
          <a:xfrm>
            <a:off x="10157475" y="5401217"/>
            <a:ext cx="8792766" cy="1323431"/>
          </a:xfrm>
        </p:spPr>
        <p:txBody>
          <a:bodyPr/>
          <a:lstStyle/>
          <a:p>
            <a:r>
              <a:rPr lang="en-US" dirty="0" smtClean="0"/>
              <a:t>STRUCTURE OPTIMIZATION BY HOMOGENIZATION</a:t>
            </a:r>
            <a:endParaRPr lang="en-US" dirty="0"/>
          </a:p>
        </p:txBody>
      </p:sp>
      <p:sp>
        <p:nvSpPr>
          <p:cNvPr id="457" name="Text Placeholder 456"/>
          <p:cNvSpPr>
            <a:spLocks noGrp="1"/>
          </p:cNvSpPr>
          <p:nvPr>
            <p:ph type="body" sz="quarter" idx="24"/>
          </p:nvPr>
        </p:nvSpPr>
        <p:spPr>
          <a:xfrm>
            <a:off x="19488460" y="5493876"/>
            <a:ext cx="8801100" cy="754045"/>
          </a:xfrm>
        </p:spPr>
        <p:txBody>
          <a:bodyPr/>
          <a:lstStyle/>
          <a:p>
            <a:r>
              <a:rPr lang="en-US" dirty="0" smtClean="0"/>
              <a:t>SHAPE OPTIMIZATION</a:t>
            </a:r>
            <a:endParaRPr lang="en-US" dirty="0"/>
          </a:p>
        </p:txBody>
      </p:sp>
      <p:sp>
        <p:nvSpPr>
          <p:cNvPr id="465" name="Text Placeholder 464"/>
          <p:cNvSpPr>
            <a:spLocks noGrp="1"/>
          </p:cNvSpPr>
          <p:nvPr>
            <p:ph type="body" sz="quarter" idx="150"/>
          </p:nvPr>
        </p:nvSpPr>
        <p:spPr/>
        <p:txBody>
          <a:bodyPr/>
          <a:lstStyle/>
          <a:p>
            <a:r>
              <a:rPr lang="en-US" dirty="0" smtClean="0"/>
              <a:t>Courant Institute and School of Dentistry, New </a:t>
            </a:r>
            <a:r>
              <a:rPr lang="en-US" dirty="0" smtClean="0"/>
              <a:t>York </a:t>
            </a:r>
            <a:r>
              <a:rPr lang="en-US" dirty="0" smtClean="0"/>
              <a:t>University</a:t>
            </a:r>
            <a:endParaRPr lang="en-US" dirty="0"/>
          </a:p>
        </p:txBody>
      </p:sp>
      <p:sp>
        <p:nvSpPr>
          <p:cNvPr id="466" name="Text Placeholder 465"/>
          <p:cNvSpPr>
            <a:spLocks noGrp="1"/>
          </p:cNvSpPr>
          <p:nvPr>
            <p:ph type="body" sz="quarter" idx="151"/>
          </p:nvPr>
        </p:nvSpPr>
        <p:spPr>
          <a:xfrm>
            <a:off x="1" y="2103787"/>
            <a:ext cx="37595318" cy="1280160"/>
          </a:xfrm>
        </p:spPr>
        <p:txBody>
          <a:bodyPr>
            <a:normAutofit fontScale="92500" lnSpcReduction="10000"/>
          </a:bodyPr>
          <a:lstStyle/>
          <a:p>
            <a:r>
              <a:rPr lang="en-US" dirty="0" smtClean="0"/>
              <a:t>PIs: R. V. Kohn, J. L. Ricci, Y. Zhang, D. </a:t>
            </a:r>
            <a:r>
              <a:rPr lang="en-US" dirty="0" err="1" smtClean="0"/>
              <a:t>Zorin</a:t>
            </a:r>
            <a:r>
              <a:rPr lang="en-US" dirty="0" smtClean="0"/>
              <a:t>.  PhD students:  J. Panetta, Q. </a:t>
            </a:r>
            <a:r>
              <a:rPr lang="en-US" dirty="0" smtClean="0"/>
              <a:t>Zhou</a:t>
            </a:r>
            <a:endParaRPr lang="en-US" dirty="0" smtClean="0"/>
          </a:p>
        </p:txBody>
      </p:sp>
      <p:sp>
        <p:nvSpPr>
          <p:cNvPr id="467" name="Text Placeholder 466"/>
          <p:cNvSpPr>
            <a:spLocks noGrp="1"/>
          </p:cNvSpPr>
          <p:nvPr>
            <p:ph type="body" sz="quarter" idx="153"/>
          </p:nvPr>
        </p:nvSpPr>
        <p:spPr/>
        <p:txBody>
          <a:bodyPr>
            <a:normAutofit fontScale="70000" lnSpcReduction="20000"/>
          </a:bodyPr>
          <a:lstStyle/>
          <a:p>
            <a:r>
              <a:rPr lang="en-US" dirty="0"/>
              <a:t>Adaptive Fine-Scale Structure Design: From Theory to Fabrication</a:t>
            </a:r>
          </a:p>
        </p:txBody>
      </p:sp>
      <p:sp>
        <p:nvSpPr>
          <p:cNvPr id="21" name="Text Placeholder 449"/>
          <p:cNvSpPr>
            <a:spLocks noGrp="1"/>
          </p:cNvSpPr>
          <p:nvPr>
            <p:ph type="body" sz="quarter" idx="11"/>
          </p:nvPr>
        </p:nvSpPr>
        <p:spPr>
          <a:xfrm>
            <a:off x="791809" y="15066163"/>
            <a:ext cx="8792766" cy="754045"/>
          </a:xfrm>
        </p:spPr>
        <p:txBody>
          <a:bodyPr/>
          <a:lstStyle/>
          <a:p>
            <a:r>
              <a:rPr lang="en-US" dirty="0" smtClean="0"/>
              <a:t>COMPLEX STRUCTURES </a:t>
            </a:r>
            <a:endParaRPr lang="en-US" dirty="0"/>
          </a:p>
        </p:txBody>
      </p:sp>
      <p:grpSp>
        <p:nvGrpSpPr>
          <p:cNvPr id="3" name="Group 2"/>
          <p:cNvGrpSpPr/>
          <p:nvPr/>
        </p:nvGrpSpPr>
        <p:grpSpPr>
          <a:xfrm>
            <a:off x="997825" y="15757134"/>
            <a:ext cx="8419975" cy="2828941"/>
            <a:chOff x="1181225" y="15761308"/>
            <a:chExt cx="9496190" cy="3190527"/>
          </a:xfrm>
        </p:grpSpPr>
        <p:pic>
          <p:nvPicPr>
            <p:cNvPr id="22" name="Picture 10" descr="bonetiss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225" y="16256481"/>
              <a:ext cx="2933576" cy="22001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g.bhs4.com/31/3/313bd3e13443525459781438ca78f0264a4628cc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961" y="15761308"/>
              <a:ext cx="3190527" cy="31905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3dsystemprinter.com/wp-content/uploads/2014/03/3dprintingmagi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952" y="16256481"/>
              <a:ext cx="3017463" cy="2263098"/>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4" descr="stable four-leg structure is the basic element of the pentamode metamater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0800" y="19130870"/>
            <a:ext cx="4053671" cy="26974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thefunambulistdotnet.files.wordpress.com/2010/12/norbertpalz3.jpg?w=8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601" y="19130870"/>
            <a:ext cx="4182228" cy="269748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7259" y="25306385"/>
            <a:ext cx="4163393" cy="433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 Placeholder 449"/>
          <p:cNvSpPr>
            <a:spLocks noGrp="1"/>
          </p:cNvSpPr>
          <p:nvPr>
            <p:ph type="body" sz="quarter" idx="11"/>
          </p:nvPr>
        </p:nvSpPr>
        <p:spPr>
          <a:xfrm>
            <a:off x="807049" y="24459212"/>
            <a:ext cx="8792766" cy="754045"/>
          </a:xfrm>
        </p:spPr>
        <p:txBody>
          <a:bodyPr/>
          <a:lstStyle/>
          <a:p>
            <a:r>
              <a:rPr lang="en-US" dirty="0" smtClean="0"/>
              <a:t>TOPOLOGICAL STRUCTURE OPTIMIZATION</a:t>
            </a:r>
            <a:endParaRPr lang="en-US" dirty="0"/>
          </a:p>
        </p:txBody>
      </p:sp>
      <p:sp>
        <p:nvSpPr>
          <p:cNvPr id="34" name="Text Placeholder 448"/>
          <p:cNvSpPr>
            <a:spLocks noGrp="1"/>
          </p:cNvSpPr>
          <p:nvPr>
            <p:ph type="body" sz="quarter" idx="10"/>
          </p:nvPr>
        </p:nvSpPr>
        <p:spPr>
          <a:xfrm>
            <a:off x="757996" y="16196190"/>
            <a:ext cx="9303528" cy="3025421"/>
          </a:xfrm>
        </p:spPr>
        <p:txBody>
          <a:bodyPr/>
          <a:lstStyle/>
          <a:p>
            <a:endParaRPr lang="en-US" b="1" dirty="0"/>
          </a:p>
          <a:p>
            <a:endParaRPr lang="en-US" b="1" dirty="0" smtClean="0"/>
          </a:p>
          <a:p>
            <a:endParaRPr lang="en-US" b="1" dirty="0"/>
          </a:p>
          <a:p>
            <a:endParaRPr lang="en-US" b="1" dirty="0" smtClean="0"/>
          </a:p>
          <a:p>
            <a:r>
              <a:rPr lang="en-US" sz="1800" dirty="0"/>
              <a:t> </a:t>
            </a:r>
            <a:r>
              <a:rPr lang="en-US" sz="1800" dirty="0" smtClean="0"/>
              <a:t>     </a:t>
            </a:r>
            <a:r>
              <a:rPr lang="en-US" sz="1800" dirty="0" smtClean="0"/>
              <a:t>     </a:t>
            </a:r>
            <a:r>
              <a:rPr lang="en-US" sz="1800" dirty="0" smtClean="0"/>
              <a:t>Bone structures          </a:t>
            </a:r>
            <a:r>
              <a:rPr lang="en-US" sz="1800" dirty="0" smtClean="0"/>
              <a:t>           </a:t>
            </a:r>
            <a:r>
              <a:rPr lang="en-US" sz="1800" dirty="0" smtClean="0"/>
              <a:t>Bridge truss structure  </a:t>
            </a:r>
            <a:r>
              <a:rPr lang="en-US" sz="1800" dirty="0" smtClean="0"/>
              <a:t>       3D-printed </a:t>
            </a:r>
            <a:r>
              <a:rPr lang="en-US" sz="1800" dirty="0" smtClean="0"/>
              <a:t>fine-scale  structure</a:t>
            </a:r>
          </a:p>
          <a:p>
            <a:r>
              <a:rPr lang="en-US" b="1" dirty="0" smtClean="0"/>
              <a:t>Exotic materials </a:t>
            </a:r>
          </a:p>
        </p:txBody>
      </p:sp>
      <p:sp>
        <p:nvSpPr>
          <p:cNvPr id="5" name="TextBox 4"/>
          <p:cNvSpPr txBox="1"/>
          <p:nvPr/>
        </p:nvSpPr>
        <p:spPr>
          <a:xfrm>
            <a:off x="5405377" y="22107647"/>
            <a:ext cx="4194438" cy="1938992"/>
          </a:xfrm>
          <a:prstGeom prst="rect">
            <a:avLst/>
          </a:prstGeom>
          <a:noFill/>
        </p:spPr>
        <p:txBody>
          <a:bodyPr wrap="square" rtlCol="0">
            <a:spAutoFit/>
          </a:bodyPr>
          <a:lstStyle/>
          <a:p>
            <a:r>
              <a:rPr lang="en-US" sz="2000" i="1" dirty="0" err="1">
                <a:solidFill>
                  <a:schemeClr val="accent5">
                    <a:lumMod val="50000"/>
                  </a:schemeClr>
                </a:solidFill>
              </a:rPr>
              <a:t>Pentamodal</a:t>
            </a:r>
            <a:endParaRPr lang="en-US" sz="2000" i="1" dirty="0">
              <a:solidFill>
                <a:schemeClr val="accent5">
                  <a:lumMod val="50000"/>
                </a:schemeClr>
              </a:solidFill>
            </a:endParaRPr>
          </a:p>
          <a:p>
            <a:pPr marL="342900" indent="-342900">
              <a:buFont typeface="Arial" panose="020B0604020202020204" pitchFamily="34" charset="0"/>
              <a:buChar char="•"/>
            </a:pPr>
            <a:r>
              <a:rPr lang="en-US" sz="2000" dirty="0">
                <a:solidFill>
                  <a:schemeClr val="accent5">
                    <a:lumMod val="50000"/>
                  </a:schemeClr>
                </a:solidFill>
              </a:rPr>
              <a:t>Proposed: Milton and </a:t>
            </a:r>
            <a:r>
              <a:rPr lang="en-US" sz="2000" dirty="0" err="1">
                <a:solidFill>
                  <a:schemeClr val="accent5">
                    <a:lumMod val="50000"/>
                  </a:schemeClr>
                </a:solidFill>
              </a:rPr>
              <a:t>Cherkaev</a:t>
            </a:r>
            <a:r>
              <a:rPr lang="en-US" sz="2000" dirty="0">
                <a:solidFill>
                  <a:schemeClr val="accent5">
                    <a:lumMod val="50000"/>
                  </a:schemeClr>
                </a:solidFill>
              </a:rPr>
              <a:t>  (1995) </a:t>
            </a:r>
          </a:p>
          <a:p>
            <a:pPr marL="342900" indent="-342900">
              <a:buFont typeface="Arial" panose="020B0604020202020204" pitchFamily="34" charset="0"/>
              <a:buChar char="•"/>
            </a:pPr>
            <a:r>
              <a:rPr lang="en-US" sz="2000" dirty="0">
                <a:solidFill>
                  <a:schemeClr val="accent5">
                    <a:lumMod val="50000"/>
                  </a:schemeClr>
                </a:solidFill>
              </a:rPr>
              <a:t>Fabricated: </a:t>
            </a:r>
            <a:r>
              <a:rPr lang="en-US" sz="2000" dirty="0" err="1">
                <a:solidFill>
                  <a:schemeClr val="accent5">
                    <a:lumMod val="50000"/>
                  </a:schemeClr>
                </a:solidFill>
              </a:rPr>
              <a:t>Kadic</a:t>
            </a:r>
            <a:r>
              <a:rPr lang="en-US" sz="2000" dirty="0">
                <a:solidFill>
                  <a:schemeClr val="accent5">
                    <a:lumMod val="50000"/>
                  </a:schemeClr>
                </a:solidFill>
              </a:rPr>
              <a:t> et al. </a:t>
            </a:r>
            <a:r>
              <a:rPr lang="en-US" sz="2000" dirty="0" err="1">
                <a:solidFill>
                  <a:schemeClr val="accent5">
                    <a:lumMod val="50000"/>
                  </a:schemeClr>
                </a:solidFill>
              </a:rPr>
              <a:t>Karlsruche</a:t>
            </a:r>
            <a:r>
              <a:rPr lang="en-US" sz="2000" dirty="0">
                <a:solidFill>
                  <a:schemeClr val="accent5">
                    <a:lumMod val="50000"/>
                  </a:schemeClr>
                </a:solidFill>
              </a:rPr>
              <a:t>  </a:t>
            </a:r>
            <a:br>
              <a:rPr lang="en-US" sz="2000" dirty="0">
                <a:solidFill>
                  <a:schemeClr val="accent5">
                    <a:lumMod val="50000"/>
                  </a:schemeClr>
                </a:solidFill>
              </a:rPr>
            </a:br>
            <a:r>
              <a:rPr lang="en-US" sz="2000" dirty="0">
                <a:solidFill>
                  <a:schemeClr val="accent5">
                    <a:lumMod val="50000"/>
                  </a:schemeClr>
                </a:solidFill>
              </a:rPr>
              <a:t>(2012) using Dip-in Direct-Laser-Writing </a:t>
            </a:r>
            <a:r>
              <a:rPr lang="en-US" sz="2000" dirty="0" smtClean="0">
                <a:solidFill>
                  <a:schemeClr val="accent5">
                    <a:lumMod val="50000"/>
                  </a:schemeClr>
                </a:solidFill>
              </a:rPr>
              <a:t>Optical</a:t>
            </a:r>
            <a:r>
              <a:rPr lang="en-US" sz="2000" dirty="0">
                <a:solidFill>
                  <a:schemeClr val="accent5">
                    <a:lumMod val="50000"/>
                  </a:schemeClr>
                </a:solidFill>
              </a:rPr>
              <a:t> </a:t>
            </a:r>
            <a:r>
              <a:rPr lang="en-US" sz="2000" dirty="0" smtClean="0">
                <a:solidFill>
                  <a:schemeClr val="accent5">
                    <a:lumMod val="50000"/>
                  </a:schemeClr>
                </a:solidFill>
              </a:rPr>
              <a:t>Lithography</a:t>
            </a:r>
            <a:endParaRPr lang="en-US" sz="2000" dirty="0">
              <a:solidFill>
                <a:schemeClr val="accent5">
                  <a:lumMod val="50000"/>
                </a:schemeClr>
              </a:solidFill>
            </a:endParaRPr>
          </a:p>
        </p:txBody>
      </p:sp>
      <p:sp>
        <p:nvSpPr>
          <p:cNvPr id="37" name="TextBox 36"/>
          <p:cNvSpPr txBox="1"/>
          <p:nvPr/>
        </p:nvSpPr>
        <p:spPr>
          <a:xfrm>
            <a:off x="1207259" y="22260047"/>
            <a:ext cx="4194438" cy="1631216"/>
          </a:xfrm>
          <a:prstGeom prst="rect">
            <a:avLst/>
          </a:prstGeom>
          <a:noFill/>
        </p:spPr>
        <p:txBody>
          <a:bodyPr wrap="square" rtlCol="0">
            <a:spAutoFit/>
          </a:bodyPr>
          <a:lstStyle/>
          <a:p>
            <a:r>
              <a:rPr lang="en-US" sz="2000" i="1" dirty="0" err="1" smtClean="0">
                <a:solidFill>
                  <a:schemeClr val="accent5">
                    <a:lumMod val="50000"/>
                  </a:schemeClr>
                </a:solidFill>
              </a:rPr>
              <a:t>Auxetic</a:t>
            </a:r>
            <a:r>
              <a:rPr lang="en-US" sz="2000" i="1" dirty="0" smtClean="0">
                <a:solidFill>
                  <a:schemeClr val="accent5">
                    <a:lumMod val="50000"/>
                  </a:schemeClr>
                </a:solidFill>
              </a:rPr>
              <a:t> </a:t>
            </a:r>
          </a:p>
          <a:p>
            <a:pPr marL="342900" indent="-342900">
              <a:buFont typeface="Arial" panose="020B0604020202020204" pitchFamily="34" charset="0"/>
              <a:buChar char="•"/>
            </a:pPr>
            <a:r>
              <a:rPr lang="en-US" sz="2000" dirty="0" smtClean="0">
                <a:solidFill>
                  <a:schemeClr val="accent5">
                    <a:lumMod val="50000"/>
                  </a:schemeClr>
                </a:solidFill>
              </a:rPr>
              <a:t>Negative </a:t>
            </a:r>
            <a:r>
              <a:rPr lang="en-US" sz="2000" dirty="0" smtClean="0">
                <a:solidFill>
                  <a:schemeClr val="accent5">
                    <a:lumMod val="50000"/>
                  </a:schemeClr>
                </a:solidFill>
              </a:rPr>
              <a:t>Poisson’s </a:t>
            </a:r>
            <a:r>
              <a:rPr lang="en-US" sz="2000" dirty="0" smtClean="0">
                <a:solidFill>
                  <a:schemeClr val="accent5">
                    <a:lumMod val="50000"/>
                  </a:schemeClr>
                </a:solidFill>
              </a:rPr>
              <a:t>ratio</a:t>
            </a:r>
          </a:p>
          <a:p>
            <a:pPr marL="342900" indent="-342900">
              <a:buFont typeface="Arial" panose="020B0604020202020204" pitchFamily="34" charset="0"/>
              <a:buChar char="•"/>
            </a:pPr>
            <a:r>
              <a:rPr lang="en-US" sz="2000" dirty="0" err="1" smtClean="0">
                <a:solidFill>
                  <a:schemeClr val="accent5">
                    <a:lumMod val="50000"/>
                  </a:schemeClr>
                </a:solidFill>
              </a:rPr>
              <a:t>Fris</a:t>
            </a:r>
            <a:r>
              <a:rPr lang="en-US" sz="2000" dirty="0" smtClean="0">
                <a:solidFill>
                  <a:schemeClr val="accent5">
                    <a:lumMod val="50000"/>
                  </a:schemeClr>
                </a:solidFill>
              </a:rPr>
              <a:t>, Lakes and Parks (1988)</a:t>
            </a:r>
          </a:p>
          <a:p>
            <a:pPr marL="342900" indent="-342900">
              <a:buFont typeface="Arial" panose="020B0604020202020204" pitchFamily="34" charset="0"/>
              <a:buChar char="•"/>
            </a:pPr>
            <a:r>
              <a:rPr lang="en-US" sz="2000" dirty="0" smtClean="0">
                <a:solidFill>
                  <a:schemeClr val="accent5">
                    <a:lumMod val="50000"/>
                  </a:schemeClr>
                </a:solidFill>
              </a:rPr>
              <a:t>Image: Norbert </a:t>
            </a:r>
            <a:r>
              <a:rPr lang="en-US" sz="2000" dirty="0" err="1" smtClean="0">
                <a:solidFill>
                  <a:schemeClr val="accent5">
                    <a:lumMod val="50000"/>
                  </a:schemeClr>
                </a:solidFill>
              </a:rPr>
              <a:t>Palz</a:t>
            </a:r>
            <a:endParaRPr lang="en-US" sz="2000" dirty="0" smtClean="0">
              <a:solidFill>
                <a:schemeClr val="accent5">
                  <a:lumMod val="50000"/>
                </a:schemeClr>
              </a:solidFill>
            </a:endParaRPr>
          </a:p>
          <a:p>
            <a:pPr marL="342900" indent="-342900">
              <a:buFont typeface="Arial" panose="020B0604020202020204" pitchFamily="34" charset="0"/>
              <a:buChar char="•"/>
            </a:pPr>
            <a:endParaRPr lang="en-US" sz="2000" dirty="0" smtClean="0"/>
          </a:p>
        </p:txBody>
      </p:sp>
      <p:sp>
        <p:nvSpPr>
          <p:cNvPr id="41" name="TextBox 40"/>
          <p:cNvSpPr txBox="1"/>
          <p:nvPr/>
        </p:nvSpPr>
        <p:spPr>
          <a:xfrm>
            <a:off x="5386792" y="25812431"/>
            <a:ext cx="4194438" cy="6001643"/>
          </a:xfrm>
          <a:prstGeom prst="rect">
            <a:avLst/>
          </a:prstGeom>
          <a:noFill/>
        </p:spPr>
        <p:txBody>
          <a:bodyPr wrap="square" rtlCol="0">
            <a:spAutoFit/>
          </a:bodyPr>
          <a:lstStyle/>
          <a:p>
            <a:r>
              <a:rPr lang="en-US" sz="2000" dirty="0" smtClean="0">
                <a:solidFill>
                  <a:schemeClr val="accent5">
                    <a:lumMod val="50000"/>
                  </a:schemeClr>
                </a:solidFill>
              </a:rPr>
              <a:t>Sigmund </a:t>
            </a:r>
            <a:r>
              <a:rPr lang="en-US" sz="2000" dirty="0">
                <a:solidFill>
                  <a:schemeClr val="accent5">
                    <a:lumMod val="50000"/>
                  </a:schemeClr>
                </a:solidFill>
              </a:rPr>
              <a:t>and </a:t>
            </a:r>
            <a:r>
              <a:rPr lang="en-US" sz="2000" dirty="0" err="1" smtClean="0">
                <a:solidFill>
                  <a:schemeClr val="accent5">
                    <a:lumMod val="50000"/>
                  </a:schemeClr>
                </a:solidFill>
              </a:rPr>
              <a:t>Petersson</a:t>
            </a:r>
            <a:r>
              <a:rPr lang="en-US" sz="2000" dirty="0">
                <a:solidFill>
                  <a:schemeClr val="accent5">
                    <a:lumMod val="50000"/>
                  </a:schemeClr>
                </a:solidFill>
              </a:rPr>
              <a:t>, </a:t>
            </a:r>
            <a:r>
              <a:rPr lang="en-US" sz="2000" dirty="0" smtClean="0">
                <a:solidFill>
                  <a:schemeClr val="accent5">
                    <a:lumMod val="50000"/>
                  </a:schemeClr>
                </a:solidFill>
              </a:rPr>
              <a:t>1998</a:t>
            </a:r>
            <a:endParaRPr lang="en-US" sz="2000" dirty="0">
              <a:solidFill>
                <a:schemeClr val="accent5">
                  <a:lumMod val="50000"/>
                </a:schemeClr>
              </a:solidFill>
            </a:endParaRPr>
          </a:p>
          <a:p>
            <a:r>
              <a:rPr lang="en-US" sz="2000" dirty="0" smtClean="0">
                <a:solidFill>
                  <a:schemeClr val="accent5">
                    <a:lumMod val="50000"/>
                  </a:schemeClr>
                </a:solidFill>
              </a:rPr>
              <a:t>Resolution- and regularization-dependent</a:t>
            </a:r>
          </a:p>
          <a:p>
            <a:endParaRPr lang="en-US" sz="1100" dirty="0" smtClean="0">
              <a:solidFill>
                <a:schemeClr val="accent5">
                  <a:lumMod val="50000"/>
                </a:schemeClr>
              </a:solidFill>
            </a:endParaRPr>
          </a:p>
          <a:p>
            <a:endParaRPr lang="en-US" sz="2000" dirty="0" smtClean="0">
              <a:solidFill>
                <a:schemeClr val="accent5">
                  <a:lumMod val="50000"/>
                </a:schemeClr>
              </a:solidFill>
            </a:endParaRPr>
          </a:p>
          <a:p>
            <a:pPr marL="342900" indent="-342900">
              <a:buFont typeface="Arial" panose="020B0604020202020204" pitchFamily="34" charset="0"/>
              <a:buChar char="•"/>
            </a:pPr>
            <a:r>
              <a:rPr lang="en-US" sz="2000" dirty="0" smtClean="0">
                <a:solidFill>
                  <a:schemeClr val="accent5">
                    <a:lumMod val="50000"/>
                  </a:schemeClr>
                </a:solidFill>
              </a:rPr>
              <a:t>Spurious checkerboard </a:t>
            </a:r>
            <a:r>
              <a:rPr lang="en-US" sz="2000" dirty="0" smtClean="0">
                <a:solidFill>
                  <a:schemeClr val="accent5">
                    <a:lumMod val="50000"/>
                  </a:schemeClr>
                </a:solidFill>
              </a:rPr>
              <a:t>solution</a:t>
            </a:r>
          </a:p>
          <a:p>
            <a:pPr marL="342900" indent="-342900">
              <a:buFont typeface="Arial" panose="020B0604020202020204" pitchFamily="34" charset="0"/>
              <a:buChar char="•"/>
            </a:pPr>
            <a:endParaRPr lang="en-US" sz="1700" dirty="0">
              <a:solidFill>
                <a:schemeClr val="accent5">
                  <a:lumMod val="50000"/>
                </a:schemeClr>
              </a:solidFill>
            </a:endParaRPr>
          </a:p>
          <a:p>
            <a:pPr marL="342900" indent="-342900">
              <a:buFont typeface="Arial" panose="020B0604020202020204" pitchFamily="34" charset="0"/>
              <a:buChar char="•"/>
            </a:pPr>
            <a:endParaRPr lang="en-US" sz="2000" dirty="0" smtClean="0">
              <a:solidFill>
                <a:schemeClr val="accent5">
                  <a:lumMod val="50000"/>
                </a:schemeClr>
              </a:solidFill>
            </a:endParaRPr>
          </a:p>
          <a:p>
            <a:pPr marL="342900" indent="-342900">
              <a:buFont typeface="Arial" panose="020B0604020202020204" pitchFamily="34" charset="0"/>
              <a:buChar char="•"/>
            </a:pPr>
            <a:r>
              <a:rPr lang="en-US" sz="2000" dirty="0" smtClean="0">
                <a:solidFill>
                  <a:schemeClr val="accent5">
                    <a:lumMod val="50000"/>
                  </a:schemeClr>
                </a:solidFill>
              </a:rPr>
              <a:t>Coarse discretization</a:t>
            </a:r>
          </a:p>
          <a:p>
            <a:pPr marL="342900" indent="-342900">
              <a:buFont typeface="Arial" panose="020B0604020202020204" pitchFamily="34" charset="0"/>
              <a:buChar char="•"/>
            </a:pPr>
            <a:endParaRPr lang="en-US" sz="1600" dirty="0">
              <a:solidFill>
                <a:schemeClr val="accent5">
                  <a:lumMod val="50000"/>
                </a:schemeClr>
              </a:solidFill>
            </a:endParaRPr>
          </a:p>
          <a:p>
            <a:pPr marL="342900" indent="-342900">
              <a:buFont typeface="Arial" panose="020B0604020202020204" pitchFamily="34" charset="0"/>
              <a:buChar char="•"/>
            </a:pPr>
            <a:endParaRPr lang="en-US" sz="2000" dirty="0" smtClean="0">
              <a:solidFill>
                <a:schemeClr val="accent5">
                  <a:lumMod val="50000"/>
                </a:schemeClr>
              </a:solidFill>
            </a:endParaRPr>
          </a:p>
          <a:p>
            <a:pPr marL="342900" indent="-342900">
              <a:buFont typeface="Arial" panose="020B0604020202020204" pitchFamily="34" charset="0"/>
              <a:buChar char="•"/>
            </a:pPr>
            <a:r>
              <a:rPr lang="en-US" sz="2000" dirty="0" smtClean="0">
                <a:solidFill>
                  <a:schemeClr val="accent5">
                    <a:lumMod val="50000"/>
                  </a:schemeClr>
                </a:solidFill>
              </a:rPr>
              <a:t>Fine discretization</a:t>
            </a:r>
            <a:endParaRPr lang="en-US" sz="2000" dirty="0">
              <a:solidFill>
                <a:schemeClr val="accent5">
                  <a:lumMod val="50000"/>
                </a:schemeClr>
              </a:solidFill>
            </a:endParaRP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endParaRPr lang="en-US" sz="2000" dirty="0" smtClean="0"/>
          </a:p>
          <a:p>
            <a:endParaRPr lang="en-US" sz="2000" dirty="0"/>
          </a:p>
          <a:p>
            <a:endParaRPr lang="en-US" sz="2000" dirty="0"/>
          </a:p>
          <a:p>
            <a:endParaRPr lang="en-US" sz="2000" dirty="0"/>
          </a:p>
          <a:p>
            <a:endParaRPr lang="en-US" sz="2000" dirty="0"/>
          </a:p>
        </p:txBody>
      </p:sp>
      <p:sp>
        <p:nvSpPr>
          <p:cNvPr id="53" name="Text Placeholder 6"/>
          <p:cNvSpPr>
            <a:spLocks noGrp="1"/>
          </p:cNvSpPr>
          <p:nvPr>
            <p:ph type="body" sz="quarter" idx="10"/>
          </p:nvPr>
        </p:nvSpPr>
        <p:spPr>
          <a:xfrm>
            <a:off x="965282" y="29640585"/>
            <a:ext cx="8799711" cy="2923855"/>
          </a:xfrm>
        </p:spPr>
        <p:txBody>
          <a:bodyPr/>
          <a:lstStyle/>
          <a:p>
            <a:pPr marL="342900" indent="-342900">
              <a:buFont typeface="Arial" panose="020B0604020202020204" pitchFamily="34" charset="0"/>
              <a:buChar char="•"/>
            </a:pPr>
            <a:r>
              <a:rPr lang="en-US" dirty="0" smtClean="0"/>
              <a:t>Topological optimization removes and adds material based on topological derivatives (effect of introducing a void on objective).</a:t>
            </a:r>
          </a:p>
          <a:p>
            <a:pPr marL="342900" indent="-342900">
              <a:buFont typeface="Arial" panose="020B0604020202020204" pitchFamily="34" charset="0"/>
              <a:buChar char="•"/>
            </a:pPr>
            <a:r>
              <a:rPr lang="en-US" dirty="0" smtClean="0"/>
              <a:t>It requires regularization to avoid spurious solutions, working with very high resolutions difficult.</a:t>
            </a:r>
          </a:p>
          <a:p>
            <a:pPr marL="342900" indent="-342900">
              <a:buFont typeface="Arial" panose="020B0604020202020204" pitchFamily="34" charset="0"/>
              <a:buChar char="•"/>
            </a:pPr>
            <a:endParaRPr lang="en-US" dirty="0"/>
          </a:p>
        </p:txBody>
      </p:sp>
      <p:sp>
        <p:nvSpPr>
          <p:cNvPr id="54" name="Text Placeholder 449"/>
          <p:cNvSpPr>
            <a:spLocks noGrp="1"/>
          </p:cNvSpPr>
          <p:nvPr>
            <p:ph type="body" sz="quarter" idx="11"/>
          </p:nvPr>
        </p:nvSpPr>
        <p:spPr>
          <a:xfrm>
            <a:off x="10157475" y="10978493"/>
            <a:ext cx="8792766" cy="754045"/>
          </a:xfrm>
        </p:spPr>
        <p:txBody>
          <a:bodyPr/>
          <a:lstStyle/>
          <a:p>
            <a:r>
              <a:rPr lang="en-US" dirty="0" smtClean="0"/>
              <a:t>MATERIAL OPTIMIZATION</a:t>
            </a:r>
            <a:endParaRPr lang="en-US" dirty="0"/>
          </a:p>
        </p:txBody>
      </p:sp>
      <p:sp>
        <p:nvSpPr>
          <p:cNvPr id="55" name="Text Placeholder 6"/>
          <p:cNvSpPr>
            <a:spLocks noGrp="1"/>
          </p:cNvSpPr>
          <p:nvPr>
            <p:ph type="body" sz="quarter" idx="10"/>
          </p:nvPr>
        </p:nvSpPr>
        <p:spPr>
          <a:xfrm>
            <a:off x="10171671" y="11414312"/>
            <a:ext cx="8799711" cy="5693844"/>
          </a:xfrm>
        </p:spPr>
        <p:txBody>
          <a:bodyPr/>
          <a:lstStyle/>
          <a:p>
            <a:r>
              <a:rPr lang="en-US" b="1" dirty="0" smtClean="0"/>
              <a:t>Example problem</a:t>
            </a:r>
            <a:r>
              <a:rPr lang="en-US" dirty="0" smtClean="0"/>
              <a:t>  </a:t>
            </a:r>
          </a:p>
          <a:p>
            <a:r>
              <a:rPr lang="en-US" dirty="0" smtClean="0"/>
              <a:t>Given loads and target surface </a:t>
            </a:r>
            <a:r>
              <a:rPr lang="en-US" dirty="0" smtClean="0"/>
              <a:t>displacements, find </a:t>
            </a:r>
            <a:r>
              <a:rPr lang="en-US" dirty="0" smtClean="0"/>
              <a:t>material distribution achieving these displacements.</a:t>
            </a:r>
          </a:p>
          <a:p>
            <a:endParaRPr lang="en-US" dirty="0"/>
          </a:p>
          <a:p>
            <a:endParaRPr lang="en-US" dirty="0" smtClean="0"/>
          </a:p>
          <a:p>
            <a:endParaRPr lang="en-US" dirty="0" smtClean="0"/>
          </a:p>
          <a:p>
            <a:endParaRPr lang="en-US" sz="1600" dirty="0" smtClean="0"/>
          </a:p>
          <a:p>
            <a:pPr marL="342900" indent="-342900">
              <a:buFont typeface="Arial" panose="020B0604020202020204" pitchFamily="34" charset="0"/>
              <a:buChar char="•"/>
            </a:pPr>
            <a:r>
              <a:rPr lang="en-US" dirty="0" smtClean="0"/>
              <a:t>PDE-constrained optimization</a:t>
            </a:r>
            <a:r>
              <a:rPr lang="en-US" dirty="0" smtClean="0"/>
              <a:t>, </a:t>
            </a:r>
            <a:br>
              <a:rPr lang="en-US" dirty="0" smtClean="0"/>
            </a:br>
            <a:r>
              <a:rPr lang="en-US" dirty="0" smtClean="0"/>
              <a:t>nonlinear, </a:t>
            </a:r>
            <a:r>
              <a:rPr lang="en-US" dirty="0" smtClean="0"/>
              <a:t>but </a:t>
            </a:r>
            <a:r>
              <a:rPr lang="en-US" dirty="0" smtClean="0"/>
              <a:t>well-behaved.</a:t>
            </a:r>
          </a:p>
          <a:p>
            <a:r>
              <a:rPr lang="en-US" b="1" dirty="0" smtClean="0"/>
              <a:t>Strain fitting: </a:t>
            </a:r>
            <a:r>
              <a:rPr lang="en-US" dirty="0" smtClean="0"/>
              <a:t>minimize </a:t>
            </a:r>
            <a:r>
              <a:rPr lang="en-US" dirty="0" smtClean="0"/>
              <a:t>with fixed</a:t>
            </a:r>
            <a:br>
              <a:rPr lang="en-US" dirty="0" smtClean="0"/>
            </a:br>
            <a:r>
              <a:rPr lang="en-US" dirty="0" smtClean="0"/>
              <a:t> </a:t>
            </a:r>
            <a:r>
              <a:rPr lang="en-US" dirty="0" err="1" smtClean="0"/>
              <a:t>Dirichlet</a:t>
            </a:r>
            <a:r>
              <a:rPr lang="en-US" dirty="0" smtClean="0"/>
              <a:t> and Neumann solutions for initial </a:t>
            </a:r>
            <a:r>
              <a:rPr lang="en-US" i="1" dirty="0" smtClean="0">
                <a:latin typeface="Times New Roman" panose="02020603050405020304" pitchFamily="18" charset="0"/>
              </a:rPr>
              <a:t>C(p</a:t>
            </a:r>
            <a:r>
              <a:rPr lang="en-US" i="1" dirty="0" smtClean="0">
                <a:latin typeface="Times New Roman" panose="02020603050405020304" pitchFamily="18" charset="0"/>
              </a:rPr>
              <a:t>)</a:t>
            </a:r>
            <a:r>
              <a:rPr lang="en-US" dirty="0" smtClean="0"/>
              <a:t>, then </a:t>
            </a:r>
            <a:r>
              <a:rPr lang="en-US" dirty="0" smtClean="0"/>
              <a:t>resolve:  </a:t>
            </a:r>
            <a:r>
              <a:rPr lang="en-US" b="1" dirty="0" smtClean="0"/>
              <a:t> </a:t>
            </a:r>
          </a:p>
          <a:p>
            <a:endParaRPr lang="en-US" b="1" dirty="0"/>
          </a:p>
        </p:txBody>
      </p:sp>
      <p:sp>
        <p:nvSpPr>
          <p:cNvPr id="56" name="Text Placeholder 449"/>
          <p:cNvSpPr>
            <a:spLocks noGrp="1"/>
          </p:cNvSpPr>
          <p:nvPr>
            <p:ph type="body" sz="quarter" idx="11"/>
          </p:nvPr>
        </p:nvSpPr>
        <p:spPr>
          <a:xfrm>
            <a:off x="10131823" y="16752113"/>
            <a:ext cx="8792766" cy="1437308"/>
          </a:xfrm>
        </p:spPr>
        <p:txBody>
          <a:bodyPr/>
          <a:lstStyle/>
          <a:p>
            <a:r>
              <a:rPr lang="en-US" dirty="0"/>
              <a:t>HOMOGENIZATION</a:t>
            </a:r>
          </a:p>
          <a:p>
            <a:endParaRPr lang="en-US" dirty="0"/>
          </a:p>
        </p:txBody>
      </p:sp>
      <p:sp>
        <p:nvSpPr>
          <p:cNvPr id="57" name="Text Placeholder 6"/>
          <p:cNvSpPr>
            <a:spLocks noGrp="1"/>
          </p:cNvSpPr>
          <p:nvPr>
            <p:ph type="body" sz="quarter" idx="10"/>
          </p:nvPr>
        </p:nvSpPr>
        <p:spPr>
          <a:xfrm>
            <a:off x="10162823" y="17216302"/>
            <a:ext cx="9067956" cy="3077743"/>
          </a:xfrm>
        </p:spPr>
        <p:txBody>
          <a:bodyPr/>
          <a:lstStyle/>
          <a:p>
            <a:pPr marL="342900" indent="-342900">
              <a:buFont typeface="Arial" panose="020B0604020202020204" pitchFamily="34" charset="0"/>
              <a:buChar char="•"/>
            </a:pPr>
            <a:r>
              <a:rPr lang="en-US" dirty="0" smtClean="0"/>
              <a:t>Goal: extract </a:t>
            </a:r>
            <a:r>
              <a:rPr lang="en-US" dirty="0"/>
              <a:t>material properties from </a:t>
            </a:r>
            <a:r>
              <a:rPr lang="en-US" dirty="0" smtClean="0"/>
              <a:t>periodic </a:t>
            </a:r>
            <a:r>
              <a:rPr lang="en-US" dirty="0" smtClean="0"/>
              <a:t>microstructure.</a:t>
            </a:r>
          </a:p>
          <a:p>
            <a:pPr marL="342900" indent="-342900">
              <a:buFont typeface="Arial" panose="020B0604020202020204" pitchFamily="34" charset="0"/>
              <a:buChar char="•"/>
            </a:pPr>
            <a:r>
              <a:rPr lang="en-US" dirty="0" smtClean="0"/>
              <a:t>We </a:t>
            </a:r>
            <a:r>
              <a:rPr lang="en-US" dirty="0"/>
              <a:t>s</a:t>
            </a:r>
            <a:r>
              <a:rPr lang="en-US" dirty="0" smtClean="0"/>
              <a:t>olve for effective elasticity </a:t>
            </a:r>
            <a:r>
              <a:rPr lang="en-US" dirty="0"/>
              <a:t>t</a:t>
            </a:r>
            <a:r>
              <a:rPr lang="en-US" dirty="0" smtClean="0"/>
              <a:t>ensor as the scale goes to zero.</a:t>
            </a:r>
          </a:p>
          <a:p>
            <a:pPr marL="342900" indent="-342900">
              <a:buFont typeface="Arial" panose="020B0604020202020204" pitchFamily="34" charset="0"/>
              <a:buChar char="•"/>
            </a:pPr>
            <a:r>
              <a:rPr lang="en-US" dirty="0" smtClean="0"/>
              <a:t>We solve 6 problems, for different basis strains      :</a:t>
            </a:r>
          </a:p>
          <a:p>
            <a:r>
              <a:rPr lang="en-US" dirty="0" smtClean="0"/>
              <a:t/>
            </a:r>
            <a:br>
              <a:rPr lang="en-US" dirty="0" smtClean="0"/>
            </a:br>
            <a:endParaRPr lang="en-US" dirty="0" smtClean="0"/>
          </a:p>
          <a:p>
            <a:pPr marL="342900" indent="-342900">
              <a:buFont typeface="Arial" panose="020B0604020202020204" pitchFamily="34" charset="0"/>
              <a:buChar char="•"/>
            </a:pPr>
            <a:endParaRPr lang="en-US" dirty="0" smtClean="0"/>
          </a:p>
        </p:txBody>
      </p:sp>
      <p:sp>
        <p:nvSpPr>
          <p:cNvPr id="67" name="Text Placeholder 449"/>
          <p:cNvSpPr>
            <a:spLocks noGrp="1"/>
          </p:cNvSpPr>
          <p:nvPr>
            <p:ph type="body" sz="quarter" idx="11"/>
          </p:nvPr>
        </p:nvSpPr>
        <p:spPr>
          <a:xfrm>
            <a:off x="19496138" y="17779667"/>
            <a:ext cx="8792766" cy="754045"/>
          </a:xfrm>
        </p:spPr>
        <p:txBody>
          <a:bodyPr/>
          <a:lstStyle/>
          <a:p>
            <a:r>
              <a:rPr lang="en-US" dirty="0" smtClean="0"/>
              <a:t>EXAMPLES</a:t>
            </a:r>
            <a:endParaRPr lang="en-US" dirty="0"/>
          </a:p>
        </p:txBody>
      </p:sp>
      <p:pic>
        <p:nvPicPr>
          <p:cNvPr id="7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69303" y="7601732"/>
            <a:ext cx="3349375" cy="132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67850" y="6772774"/>
            <a:ext cx="3255964" cy="123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72"/>
          <p:cNvPicPr>
            <a:picLocks noChangeAspect="1"/>
          </p:cNvPicPr>
          <p:nvPr/>
        </p:nvPicPr>
        <p:blipFill>
          <a:blip r:embed="rId11"/>
          <a:stretch>
            <a:fillRect/>
          </a:stretch>
        </p:blipFill>
        <p:spPr>
          <a:xfrm>
            <a:off x="10920070" y="12990618"/>
            <a:ext cx="3048000" cy="622300"/>
          </a:xfrm>
          <a:prstGeom prst="rect">
            <a:avLst/>
          </a:prstGeom>
        </p:spPr>
      </p:pic>
      <p:pic>
        <p:nvPicPr>
          <p:cNvPr id="74" name="Picture 73"/>
          <p:cNvPicPr>
            <a:picLocks noChangeAspect="1"/>
          </p:cNvPicPr>
          <p:nvPr/>
        </p:nvPicPr>
        <p:blipFill>
          <a:blip r:embed="rId12"/>
          <a:stretch>
            <a:fillRect/>
          </a:stretch>
        </p:blipFill>
        <p:spPr>
          <a:xfrm>
            <a:off x="10574518" y="13849963"/>
            <a:ext cx="3924300" cy="673100"/>
          </a:xfrm>
          <a:prstGeom prst="rect">
            <a:avLst/>
          </a:prstGeom>
        </p:spPr>
      </p:pic>
      <p:pic>
        <p:nvPicPr>
          <p:cNvPr id="75" name="Picture 74"/>
          <p:cNvPicPr>
            <a:picLocks noChangeAspect="1"/>
          </p:cNvPicPr>
          <p:nvPr/>
        </p:nvPicPr>
        <p:blipFill>
          <a:blip r:embed="rId13"/>
          <a:stretch>
            <a:fillRect/>
          </a:stretch>
        </p:blipFill>
        <p:spPr>
          <a:xfrm>
            <a:off x="11402639" y="16248105"/>
            <a:ext cx="5689600" cy="622300"/>
          </a:xfrm>
          <a:prstGeom prst="rect">
            <a:avLst/>
          </a:prstGeom>
        </p:spPr>
      </p:pic>
      <p:pic>
        <p:nvPicPr>
          <p:cNvPr id="78" name="Picture 77" descr="cell_homogenize.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505530" y="18862971"/>
            <a:ext cx="3169555" cy="1877887"/>
          </a:xfrm>
          <a:prstGeom prst="rect">
            <a:avLst/>
          </a:prstGeom>
        </p:spPr>
      </p:pic>
      <p:pic>
        <p:nvPicPr>
          <p:cNvPr id="79" name="Picture 78"/>
          <p:cNvPicPr>
            <a:picLocks noChangeAspect="1"/>
          </p:cNvPicPr>
          <p:nvPr/>
        </p:nvPicPr>
        <p:blipFill>
          <a:blip r:embed="rId15"/>
          <a:stretch>
            <a:fillRect/>
          </a:stretch>
        </p:blipFill>
        <p:spPr>
          <a:xfrm>
            <a:off x="10505849" y="19059001"/>
            <a:ext cx="4908241" cy="1797716"/>
          </a:xfrm>
          <a:prstGeom prst="rect">
            <a:avLst/>
          </a:prstGeom>
        </p:spPr>
      </p:pic>
      <p:pic>
        <p:nvPicPr>
          <p:cNvPr id="80" name="Picture 79" descr="cell.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465060" y="20534559"/>
            <a:ext cx="1360838" cy="1213720"/>
          </a:xfrm>
          <a:prstGeom prst="rect">
            <a:avLst/>
          </a:prstGeom>
        </p:spPr>
      </p:pic>
      <p:pic>
        <p:nvPicPr>
          <p:cNvPr id="82" name="Picture 81"/>
          <p:cNvPicPr>
            <a:picLocks noChangeAspect="1"/>
          </p:cNvPicPr>
          <p:nvPr/>
        </p:nvPicPr>
        <p:blipFill>
          <a:blip r:embed="rId17"/>
          <a:stretch>
            <a:fillRect/>
          </a:stretch>
        </p:blipFill>
        <p:spPr>
          <a:xfrm>
            <a:off x="16847735" y="18444559"/>
            <a:ext cx="315464" cy="286785"/>
          </a:xfrm>
          <a:prstGeom prst="rect">
            <a:avLst/>
          </a:prstGeom>
        </p:spPr>
      </p:pic>
      <p:pic>
        <p:nvPicPr>
          <p:cNvPr id="83" name="Picture 82"/>
          <p:cNvPicPr>
            <a:picLocks noChangeAspect="1"/>
          </p:cNvPicPr>
          <p:nvPr/>
        </p:nvPicPr>
        <p:blipFill>
          <a:blip r:embed="rId18"/>
          <a:stretch>
            <a:fillRect/>
          </a:stretch>
        </p:blipFill>
        <p:spPr>
          <a:xfrm>
            <a:off x="10959350" y="21025991"/>
            <a:ext cx="4508500" cy="622300"/>
          </a:xfrm>
          <a:prstGeom prst="rect">
            <a:avLst/>
          </a:prstGeom>
        </p:spPr>
      </p:pic>
      <p:pic>
        <p:nvPicPr>
          <p:cNvPr id="84" name="Picture 3" descr="C:\Users\Denis Zorin\Downloads\microstructure\example_1_bar_compression\bump_third.png"/>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5622" t="29812" r="15897" b="33904"/>
          <a:stretch/>
        </p:blipFill>
        <p:spPr bwMode="auto">
          <a:xfrm>
            <a:off x="15472105" y="12787627"/>
            <a:ext cx="2650603" cy="105329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5" descr="C:\Users\Denis Zorin\Downloads\microstructure\example_1_bar_compression\half_period_iso.png"/>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16424" t="29933" r="17280" b="39321"/>
          <a:stretch/>
        </p:blipFill>
        <p:spPr bwMode="auto">
          <a:xfrm>
            <a:off x="15598685" y="13819804"/>
            <a:ext cx="2395959" cy="8333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261496" y="14710503"/>
            <a:ext cx="3369577" cy="923330"/>
          </a:xfrm>
          <a:prstGeom prst="rect">
            <a:avLst/>
          </a:prstGeom>
          <a:noFill/>
        </p:spPr>
        <p:txBody>
          <a:bodyPr wrap="none" rtlCol="0">
            <a:spAutoFit/>
          </a:bodyPr>
          <a:lstStyle/>
          <a:p>
            <a:r>
              <a:rPr lang="en-US" sz="1800" dirty="0" smtClean="0">
                <a:solidFill>
                  <a:schemeClr val="tx2"/>
                </a:solidFill>
              </a:rPr>
              <a:t>Young’s modulus distributions for </a:t>
            </a:r>
          </a:p>
          <a:p>
            <a:r>
              <a:rPr lang="en-US" sz="1800" dirty="0" smtClean="0">
                <a:solidFill>
                  <a:schemeClr val="tx2"/>
                </a:solidFill>
              </a:rPr>
              <a:t>same loads, different target </a:t>
            </a:r>
          </a:p>
          <a:p>
            <a:r>
              <a:rPr lang="en-US" sz="1800" dirty="0" smtClean="0">
                <a:solidFill>
                  <a:schemeClr val="tx2"/>
                </a:solidFill>
              </a:rPr>
              <a:t>displacements.</a:t>
            </a:r>
            <a:endParaRPr lang="en-US" sz="1800" dirty="0">
              <a:solidFill>
                <a:schemeClr val="tx2"/>
              </a:solidFill>
            </a:endParaRPr>
          </a:p>
        </p:txBody>
      </p:sp>
      <p:sp>
        <p:nvSpPr>
          <p:cNvPr id="101" name="Text Placeholder 6"/>
          <p:cNvSpPr>
            <a:spLocks noGrp="1"/>
          </p:cNvSpPr>
          <p:nvPr>
            <p:ph type="body" sz="quarter" idx="10"/>
          </p:nvPr>
        </p:nvSpPr>
        <p:spPr>
          <a:xfrm>
            <a:off x="19503756" y="18285257"/>
            <a:ext cx="8799512" cy="846363"/>
          </a:xfrm>
        </p:spPr>
        <p:txBody>
          <a:bodyPr/>
          <a:lstStyle/>
          <a:p>
            <a:r>
              <a:rPr lang="en-US" b="1" dirty="0"/>
              <a:t>Flapping: </a:t>
            </a:r>
            <a:r>
              <a:rPr lang="en-US" dirty="0"/>
              <a:t>squeeze top and bottom, goal is to make wings go up.</a:t>
            </a:r>
          </a:p>
        </p:txBody>
      </p:sp>
      <p:pic>
        <p:nvPicPr>
          <p:cNvPr id="108" name="Picture 107" descr="Screen Shot 2014-12-15 at 9.35.24 PM.png">
            <a:hlinkClick r:id="rId21"/>
          </p:cNvPr>
          <p:cNvPicPr>
            <a:picLocks noChangeAspect="1"/>
          </p:cNvPicPr>
          <p:nvPr/>
        </p:nvPicPr>
        <p:blipFill rotWithShape="1">
          <a:blip r:embed="rId22">
            <a:extLst>
              <a:ext uri="{28A0092B-C50C-407E-A947-70E740481C1C}">
                <a14:useLocalDpi xmlns:a14="http://schemas.microsoft.com/office/drawing/2010/main" val="0"/>
              </a:ext>
            </a:extLst>
          </a:blip>
          <a:srcRect l="381" r="407" b="40499"/>
          <a:stretch/>
        </p:blipFill>
        <p:spPr>
          <a:xfrm>
            <a:off x="11402639" y="28183320"/>
            <a:ext cx="6136105" cy="2170910"/>
          </a:xfrm>
          <a:prstGeom prst="rect">
            <a:avLst/>
          </a:prstGeom>
          <a:effectLst>
            <a:softEdge rad="254000"/>
          </a:effectLst>
        </p:spPr>
      </p:pic>
      <p:sp>
        <p:nvSpPr>
          <p:cNvPr id="109" name="Text Placeholder 457"/>
          <p:cNvSpPr>
            <a:spLocks noGrp="1"/>
          </p:cNvSpPr>
          <p:nvPr>
            <p:ph type="body" sz="quarter" idx="25"/>
          </p:nvPr>
        </p:nvSpPr>
        <p:spPr>
          <a:xfrm>
            <a:off x="19470738" y="26231206"/>
            <a:ext cx="8791141" cy="754045"/>
          </a:xfrm>
        </p:spPr>
        <p:txBody>
          <a:bodyPr/>
          <a:lstStyle/>
          <a:p>
            <a:r>
              <a:rPr lang="en-US" dirty="0" smtClean="0"/>
              <a:t>FABRICATION </a:t>
            </a:r>
            <a:r>
              <a:rPr lang="en-US" dirty="0" smtClean="0"/>
              <a:t>AND </a:t>
            </a:r>
            <a:r>
              <a:rPr lang="en-US" dirty="0" smtClean="0"/>
              <a:t>TESTING</a:t>
            </a:r>
            <a:endParaRPr lang="en-US" dirty="0"/>
          </a:p>
        </p:txBody>
      </p:sp>
      <p:sp>
        <p:nvSpPr>
          <p:cNvPr id="76" name="Text Placeholder 6"/>
          <p:cNvSpPr>
            <a:spLocks noGrp="1"/>
          </p:cNvSpPr>
          <p:nvPr>
            <p:ph type="body" sz="quarter" idx="10"/>
          </p:nvPr>
        </p:nvSpPr>
        <p:spPr>
          <a:xfrm>
            <a:off x="10134416" y="30062187"/>
            <a:ext cx="8799711" cy="2077470"/>
          </a:xfrm>
        </p:spPr>
        <p:txBody>
          <a:bodyPr/>
          <a:lstStyle/>
          <a:p>
            <a:pPr marL="342900" indent="-342900">
              <a:buFont typeface="Arial" charset="0"/>
              <a:buChar char="•"/>
            </a:pPr>
            <a:r>
              <a:rPr lang="en-US" dirty="0"/>
              <a:t>Symmetry and </a:t>
            </a:r>
            <a:r>
              <a:rPr lang="en-US" dirty="0" smtClean="0"/>
              <a:t>simplicity constraints </a:t>
            </a:r>
            <a:r>
              <a:rPr lang="en-US" dirty="0"/>
              <a:t>reduce this space to </a:t>
            </a:r>
            <a:r>
              <a:rPr lang="en-US" b="1" dirty="0"/>
              <a:t>1205 </a:t>
            </a:r>
            <a:r>
              <a:rPr lang="en-US" b="1" dirty="0" smtClean="0"/>
              <a:t>patterns</a:t>
            </a:r>
            <a:r>
              <a:rPr lang="en-US" dirty="0" smtClean="0"/>
              <a:t>.</a:t>
            </a:r>
          </a:p>
          <a:p>
            <a:pPr marL="342900" indent="-342900">
              <a:buFont typeface="Arial" charset="0"/>
              <a:buChar char="•"/>
            </a:pPr>
            <a:r>
              <a:rPr lang="en-US" dirty="0" smtClean="0"/>
              <a:t>We </a:t>
            </a:r>
            <a:r>
              <a:rPr lang="en-US" dirty="0" smtClean="0"/>
              <a:t>divide these topologies into </a:t>
            </a:r>
            <a:r>
              <a:rPr lang="en-US" b="1" dirty="0" smtClean="0"/>
              <a:t>138 families </a:t>
            </a:r>
            <a:r>
              <a:rPr lang="en-US" dirty="0" smtClean="0"/>
              <a:t>that can be used together in a single design </a:t>
            </a:r>
            <a:r>
              <a:rPr lang="en-US" dirty="0" smtClean="0"/>
              <a:t>(matching </a:t>
            </a:r>
            <a:r>
              <a:rPr lang="en-US" dirty="0" smtClean="0"/>
              <a:t>interface topology).</a:t>
            </a:r>
            <a:endParaRPr lang="en-US" b="1" dirty="0"/>
          </a:p>
        </p:txBody>
      </p:sp>
      <p:sp>
        <p:nvSpPr>
          <p:cNvPr id="77" name="Text Placeholder 6"/>
          <p:cNvSpPr>
            <a:spLocks noGrp="1"/>
          </p:cNvSpPr>
          <p:nvPr>
            <p:ph type="body" sz="quarter" idx="10"/>
          </p:nvPr>
        </p:nvSpPr>
        <p:spPr>
          <a:xfrm>
            <a:off x="19460967" y="6018546"/>
            <a:ext cx="8799711" cy="4539682"/>
          </a:xfrm>
        </p:spPr>
        <p:txBody>
          <a:bodyPr/>
          <a:lstStyle/>
          <a:p>
            <a:pPr marL="342900" indent="-342900">
              <a:buFont typeface="Arial" charset="0"/>
              <a:buChar char="•"/>
            </a:pPr>
            <a:r>
              <a:rPr lang="en-US" dirty="0" smtClean="0"/>
              <a:t>For pattern topology, we optimize the shape parameters (thicknesses, offsets) to achieve a wide range of isotropic material properties.</a:t>
            </a:r>
          </a:p>
          <a:p>
            <a:pPr marL="342900" indent="-342900">
              <a:buFont typeface="Arial" charset="0"/>
              <a:buChar char="•"/>
            </a:pPr>
            <a:r>
              <a:rPr lang="en-US" dirty="0" smtClean="0"/>
              <a:t>We run a nonlinear least squares optimization to fit a pattern’s homogenized tensor,       , to each target isotropic tensor,       :</a:t>
            </a:r>
          </a:p>
          <a:p>
            <a:pPr marL="342900" indent="-342900">
              <a:buFont typeface="Arial" charset="0"/>
              <a:buChar char="•"/>
            </a:pPr>
            <a:endParaRPr lang="en-US" dirty="0"/>
          </a:p>
          <a:p>
            <a:pPr marL="342900" indent="-342900">
              <a:buFont typeface="Arial" charset="0"/>
              <a:buChar char="•"/>
            </a:pPr>
            <a:r>
              <a:rPr lang="en-US" dirty="0" smtClean="0"/>
              <a:t>We use a </a:t>
            </a:r>
            <a:r>
              <a:rPr lang="en-US" b="1" dirty="0" smtClean="0"/>
              <a:t>shape derivative</a:t>
            </a:r>
            <a:r>
              <a:rPr lang="en-US" dirty="0" smtClean="0"/>
              <a:t> to determine </a:t>
            </a:r>
            <a:r>
              <a:rPr lang="en-US" dirty="0" smtClean="0"/>
              <a:t>how perturbations of the shape,    , change      . Then, chain rule gives the fitting energy’s gradient with respect to the thicknesses and offsets.</a:t>
            </a:r>
            <a:endParaRPr lang="en-US" b="1" dirty="0"/>
          </a:p>
        </p:txBody>
      </p:sp>
      <p:sp>
        <p:nvSpPr>
          <p:cNvPr id="87" name="Text Placeholder 457"/>
          <p:cNvSpPr>
            <a:spLocks noGrp="1"/>
          </p:cNvSpPr>
          <p:nvPr>
            <p:ph type="body" sz="quarter" idx="25"/>
          </p:nvPr>
        </p:nvSpPr>
        <p:spPr>
          <a:xfrm>
            <a:off x="10131604" y="21802619"/>
            <a:ext cx="8791141" cy="754045"/>
          </a:xfrm>
        </p:spPr>
        <p:txBody>
          <a:bodyPr/>
          <a:lstStyle/>
          <a:p>
            <a:r>
              <a:rPr lang="en-US" dirty="0" smtClean="0"/>
              <a:t>PATTERN ISOTROPY</a:t>
            </a:r>
            <a:endParaRPr lang="en-US" dirty="0"/>
          </a:p>
        </p:txBody>
      </p:sp>
      <p:pic>
        <p:nvPicPr>
          <p:cNvPr id="4" name="Picture 3"/>
          <p:cNvPicPr>
            <a:picLocks noChangeAspect="1"/>
          </p:cNvPicPr>
          <p:nvPr/>
        </p:nvPicPr>
        <p:blipFill>
          <a:blip r:embed="rId23"/>
          <a:stretch>
            <a:fillRect/>
          </a:stretch>
        </p:blipFill>
        <p:spPr>
          <a:xfrm>
            <a:off x="24040374" y="7892716"/>
            <a:ext cx="444500" cy="292100"/>
          </a:xfrm>
          <a:prstGeom prst="rect">
            <a:avLst/>
          </a:prstGeom>
        </p:spPr>
      </p:pic>
      <p:pic>
        <p:nvPicPr>
          <p:cNvPr id="6" name="Picture 5"/>
          <p:cNvPicPr>
            <a:picLocks noChangeAspect="1"/>
          </p:cNvPicPr>
          <p:nvPr/>
        </p:nvPicPr>
        <p:blipFill>
          <a:blip r:embed="rId24"/>
          <a:stretch>
            <a:fillRect/>
          </a:stretch>
        </p:blipFill>
        <p:spPr>
          <a:xfrm>
            <a:off x="21051446" y="8290116"/>
            <a:ext cx="342900" cy="241300"/>
          </a:xfrm>
          <a:prstGeom prst="rect">
            <a:avLst/>
          </a:prstGeom>
        </p:spPr>
      </p:pic>
      <p:pic>
        <p:nvPicPr>
          <p:cNvPr id="7" name="Picture 6"/>
          <p:cNvPicPr>
            <a:picLocks noChangeAspect="1"/>
          </p:cNvPicPr>
          <p:nvPr/>
        </p:nvPicPr>
        <p:blipFill>
          <a:blip r:embed="rId25"/>
          <a:stretch>
            <a:fillRect/>
          </a:stretch>
        </p:blipFill>
        <p:spPr>
          <a:xfrm>
            <a:off x="22506787" y="8509857"/>
            <a:ext cx="2794000" cy="533400"/>
          </a:xfrm>
          <a:prstGeom prst="rect">
            <a:avLst/>
          </a:prstGeom>
        </p:spPr>
      </p:pic>
      <p:pic>
        <p:nvPicPr>
          <p:cNvPr id="97" name="Picture 96"/>
          <p:cNvPicPr>
            <a:picLocks noChangeAspect="1"/>
          </p:cNvPicPr>
          <p:nvPr/>
        </p:nvPicPr>
        <p:blipFill>
          <a:blip r:embed="rId23"/>
          <a:stretch>
            <a:fillRect/>
          </a:stretch>
        </p:blipFill>
        <p:spPr>
          <a:xfrm>
            <a:off x="22790595" y="9553280"/>
            <a:ext cx="444500" cy="292100"/>
          </a:xfrm>
          <a:prstGeom prst="rect">
            <a:avLst/>
          </a:prstGeom>
        </p:spPr>
      </p:pic>
      <p:pic>
        <p:nvPicPr>
          <p:cNvPr id="2" name="Picture 1"/>
          <p:cNvPicPr>
            <a:picLocks noChangeAspect="1"/>
          </p:cNvPicPr>
          <p:nvPr/>
        </p:nvPicPr>
        <p:blipFill>
          <a:blip r:embed="rId26"/>
          <a:stretch>
            <a:fillRect/>
          </a:stretch>
        </p:blipFill>
        <p:spPr>
          <a:xfrm>
            <a:off x="21447794" y="9682276"/>
            <a:ext cx="190500" cy="139700"/>
          </a:xfrm>
          <a:prstGeom prst="rect">
            <a:avLst/>
          </a:prstGeom>
        </p:spPr>
      </p:pic>
      <p:pic>
        <p:nvPicPr>
          <p:cNvPr id="10" name="Picture 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994490" y="10394670"/>
            <a:ext cx="3818594" cy="681569"/>
          </a:xfrm>
          <a:prstGeom prst="rect">
            <a:avLst/>
          </a:prstGeom>
        </p:spPr>
      </p:pic>
      <p:pic>
        <p:nvPicPr>
          <p:cNvPr id="13" name="Picture 12"/>
          <p:cNvPicPr>
            <a:picLocks noChangeAspect="1"/>
          </p:cNvPicPr>
          <p:nvPr/>
        </p:nvPicPr>
        <p:blipFill>
          <a:blip r:embed="rId28"/>
          <a:stretch>
            <a:fillRect/>
          </a:stretch>
        </p:blipFill>
        <p:spPr>
          <a:xfrm>
            <a:off x="22280775" y="10360804"/>
            <a:ext cx="226012" cy="165163"/>
          </a:xfrm>
          <a:prstGeom prst="rect">
            <a:avLst/>
          </a:prstGeom>
        </p:spPr>
      </p:pic>
      <p:pic>
        <p:nvPicPr>
          <p:cNvPr id="14" name="Picture 13"/>
          <p:cNvPicPr>
            <a:picLocks noChangeAspect="1"/>
          </p:cNvPicPr>
          <p:nvPr/>
        </p:nvPicPr>
        <p:blipFill>
          <a:blip r:embed="rId29"/>
          <a:stretch>
            <a:fillRect/>
          </a:stretch>
        </p:blipFill>
        <p:spPr>
          <a:xfrm>
            <a:off x="23781060" y="10622433"/>
            <a:ext cx="215900" cy="177800"/>
          </a:xfrm>
          <a:prstGeom prst="rect">
            <a:avLst/>
          </a:prstGeom>
        </p:spPr>
      </p:pic>
      <p:sp>
        <p:nvSpPr>
          <p:cNvPr id="81" name="Text Placeholder 456"/>
          <p:cNvSpPr>
            <a:spLocks noGrp="1"/>
          </p:cNvSpPr>
          <p:nvPr>
            <p:ph type="body" sz="quarter" idx="24"/>
          </p:nvPr>
        </p:nvSpPr>
        <p:spPr>
          <a:xfrm>
            <a:off x="19457285" y="11026676"/>
            <a:ext cx="8801100" cy="754045"/>
          </a:xfrm>
        </p:spPr>
        <p:txBody>
          <a:bodyPr/>
          <a:lstStyle/>
          <a:p>
            <a:r>
              <a:rPr lang="en-US" dirty="0" smtClean="0"/>
              <a:t>RESULTS: 3D ISOTROPIC PATTERNS</a:t>
            </a:r>
            <a:endParaRPr lang="en-US" dirty="0"/>
          </a:p>
        </p:txBody>
      </p:sp>
      <p:pic>
        <p:nvPicPr>
          <p:cNvPr id="15" name="Picture 14"/>
          <p:cNvPicPr>
            <a:picLocks noChangeAspect="1"/>
          </p:cNvPicPr>
          <p:nvPr/>
        </p:nvPicPr>
        <p:blipFill rotWithShape="1">
          <a:blip r:embed="rId30">
            <a:extLst>
              <a:ext uri="{28A0092B-C50C-407E-A947-70E740481C1C}">
                <a14:useLocalDpi xmlns:a14="http://schemas.microsoft.com/office/drawing/2010/main" val="0"/>
              </a:ext>
            </a:extLst>
          </a:blip>
          <a:srcRect l="3525" t="3730" r="2822" b="1040"/>
          <a:stretch/>
        </p:blipFill>
        <p:spPr>
          <a:xfrm>
            <a:off x="19831306" y="12587368"/>
            <a:ext cx="8060526" cy="3816202"/>
          </a:xfrm>
          <a:prstGeom prst="rect">
            <a:avLst/>
          </a:prstGeom>
        </p:spPr>
      </p:pic>
      <p:sp>
        <p:nvSpPr>
          <p:cNvPr id="86" name="Text Placeholder 6"/>
          <p:cNvSpPr>
            <a:spLocks noGrp="1"/>
          </p:cNvSpPr>
          <p:nvPr>
            <p:ph type="body" sz="quarter" idx="10"/>
          </p:nvPr>
        </p:nvSpPr>
        <p:spPr>
          <a:xfrm>
            <a:off x="19497123" y="11551386"/>
            <a:ext cx="8799711" cy="1231084"/>
          </a:xfrm>
        </p:spPr>
        <p:txBody>
          <a:bodyPr/>
          <a:lstStyle/>
          <a:p>
            <a:r>
              <a:rPr lang="en-US" dirty="0" smtClean="0"/>
              <a:t>We show the space of isotropic materials reached by the six topologies in the single family with greatest coverage:</a:t>
            </a:r>
          </a:p>
        </p:txBody>
      </p:sp>
      <p:pic>
        <p:nvPicPr>
          <p:cNvPr id="95" name="Picture 94"/>
          <p:cNvPicPr>
            <a:picLocks noChangeAspect="1"/>
          </p:cNvPicPr>
          <p:nvPr/>
        </p:nvPicPr>
        <p:blipFill>
          <a:blip r:embed="rId31"/>
          <a:stretch>
            <a:fillRect/>
          </a:stretch>
        </p:blipFill>
        <p:spPr>
          <a:xfrm>
            <a:off x="19594053" y="18927923"/>
            <a:ext cx="2686133" cy="2417519"/>
          </a:xfrm>
          <a:prstGeom prst="rect">
            <a:avLst/>
          </a:prstGeom>
        </p:spPr>
      </p:pic>
      <p:grpSp>
        <p:nvGrpSpPr>
          <p:cNvPr id="50" name="Group 49"/>
          <p:cNvGrpSpPr/>
          <p:nvPr/>
        </p:nvGrpSpPr>
        <p:grpSpPr>
          <a:xfrm>
            <a:off x="22531641" y="19104069"/>
            <a:ext cx="5546546" cy="2065226"/>
            <a:chOff x="22531641" y="19873456"/>
            <a:chExt cx="5546546" cy="2065226"/>
          </a:xfrm>
        </p:grpSpPr>
        <p:pic>
          <p:nvPicPr>
            <p:cNvPr id="28" name="Picture 2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430877" y="20259533"/>
              <a:ext cx="2647310" cy="1306006"/>
            </a:xfrm>
            <a:prstGeom prst="rect">
              <a:avLst/>
            </a:prstGeom>
          </p:spPr>
        </p:pic>
        <p:pic>
          <p:nvPicPr>
            <p:cNvPr id="29" name="Picture 2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531641" y="20259417"/>
              <a:ext cx="2647781" cy="1306238"/>
            </a:xfrm>
            <a:prstGeom prst="rect">
              <a:avLst/>
            </a:prstGeom>
          </p:spPr>
        </p:pic>
        <p:sp>
          <p:nvSpPr>
            <p:cNvPr id="448" name="TextBox 447"/>
            <p:cNvSpPr txBox="1"/>
            <p:nvPr/>
          </p:nvSpPr>
          <p:spPr>
            <a:xfrm>
              <a:off x="23057339" y="21600128"/>
              <a:ext cx="1596384" cy="338554"/>
            </a:xfrm>
            <a:prstGeom prst="rect">
              <a:avLst/>
            </a:prstGeom>
            <a:noFill/>
          </p:spPr>
          <p:txBody>
            <a:bodyPr wrap="square" rtlCol="0">
              <a:spAutoFit/>
            </a:bodyPr>
            <a:lstStyle/>
            <a:p>
              <a:r>
                <a:rPr lang="en-US" sz="1600" dirty="0" smtClean="0">
                  <a:solidFill>
                    <a:schemeClr val="accent5">
                      <a:lumMod val="50000"/>
                    </a:schemeClr>
                  </a:solidFill>
                  <a:latin typeface="+mj-lt"/>
                </a:rPr>
                <a:t>Young’s Modulus</a:t>
              </a:r>
              <a:endParaRPr lang="en-US" sz="1600" dirty="0">
                <a:solidFill>
                  <a:schemeClr val="accent5">
                    <a:lumMod val="50000"/>
                  </a:schemeClr>
                </a:solidFill>
                <a:latin typeface="+mj-lt"/>
              </a:endParaRPr>
            </a:p>
          </p:txBody>
        </p:sp>
        <p:sp>
          <p:nvSpPr>
            <p:cNvPr id="98" name="TextBox 97"/>
            <p:cNvSpPr txBox="1"/>
            <p:nvPr/>
          </p:nvSpPr>
          <p:spPr>
            <a:xfrm>
              <a:off x="26052408" y="21600128"/>
              <a:ext cx="1404248" cy="338554"/>
            </a:xfrm>
            <a:prstGeom prst="rect">
              <a:avLst/>
            </a:prstGeom>
            <a:noFill/>
          </p:spPr>
          <p:txBody>
            <a:bodyPr wrap="square" rtlCol="0">
              <a:spAutoFit/>
            </a:bodyPr>
            <a:lstStyle/>
            <a:p>
              <a:r>
                <a:rPr lang="en-US" sz="1600" dirty="0" smtClean="0">
                  <a:solidFill>
                    <a:schemeClr val="accent5">
                      <a:lumMod val="50000"/>
                    </a:schemeClr>
                  </a:solidFill>
                  <a:latin typeface="+mj-lt"/>
                </a:rPr>
                <a:t>Poisson’s Ratio</a:t>
              </a:r>
              <a:endParaRPr lang="en-US" sz="1600" dirty="0">
                <a:solidFill>
                  <a:schemeClr val="accent5">
                    <a:lumMod val="50000"/>
                  </a:schemeClr>
                </a:solidFill>
                <a:latin typeface="+mj-lt"/>
              </a:endParaRPr>
            </a:p>
          </p:txBody>
        </p:sp>
        <p:sp>
          <p:nvSpPr>
            <p:cNvPr id="99" name="TextBox 98"/>
            <p:cNvSpPr txBox="1"/>
            <p:nvPr/>
          </p:nvSpPr>
          <p:spPr>
            <a:xfrm>
              <a:off x="24040374" y="19873456"/>
              <a:ext cx="2732179" cy="338554"/>
            </a:xfrm>
            <a:prstGeom prst="rect">
              <a:avLst/>
            </a:prstGeom>
            <a:noFill/>
          </p:spPr>
          <p:txBody>
            <a:bodyPr wrap="square" rtlCol="0">
              <a:spAutoFit/>
            </a:bodyPr>
            <a:lstStyle/>
            <a:p>
              <a:r>
                <a:rPr lang="en-US" sz="1600" b="1" dirty="0" smtClean="0">
                  <a:solidFill>
                    <a:schemeClr val="accent5">
                      <a:lumMod val="50000"/>
                    </a:schemeClr>
                  </a:solidFill>
                  <a:latin typeface="+mj-lt"/>
                </a:rPr>
                <a:t>Material Optimization Results</a:t>
              </a:r>
            </a:p>
          </p:txBody>
        </p:sp>
      </p:grpSp>
      <p:grpSp>
        <p:nvGrpSpPr>
          <p:cNvPr id="4100" name="Group 4099"/>
          <p:cNvGrpSpPr/>
          <p:nvPr/>
        </p:nvGrpSpPr>
        <p:grpSpPr>
          <a:xfrm>
            <a:off x="19952524" y="21340469"/>
            <a:ext cx="7826488" cy="2453871"/>
            <a:chOff x="19952524" y="21459001"/>
            <a:chExt cx="7826488" cy="2453871"/>
          </a:xfrm>
        </p:grpSpPr>
        <p:pic>
          <p:nvPicPr>
            <p:cNvPr id="451" name="Picture 45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0022312" y="21833423"/>
              <a:ext cx="3696798" cy="2079449"/>
            </a:xfrm>
            <a:prstGeom prst="rect">
              <a:avLst/>
            </a:prstGeom>
          </p:spPr>
        </p:pic>
        <p:pic>
          <p:nvPicPr>
            <p:cNvPr id="452" name="Picture 45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3982015" y="21964666"/>
              <a:ext cx="3657600" cy="1816963"/>
            </a:xfrm>
            <a:prstGeom prst="rect">
              <a:avLst/>
            </a:prstGeom>
          </p:spPr>
        </p:pic>
        <p:sp>
          <p:nvSpPr>
            <p:cNvPr id="105" name="TextBox 104"/>
            <p:cNvSpPr txBox="1"/>
            <p:nvPr/>
          </p:nvSpPr>
          <p:spPr>
            <a:xfrm>
              <a:off x="19952524" y="21459001"/>
              <a:ext cx="7826488" cy="338554"/>
            </a:xfrm>
            <a:prstGeom prst="rect">
              <a:avLst/>
            </a:prstGeom>
            <a:noFill/>
          </p:spPr>
          <p:txBody>
            <a:bodyPr wrap="square" rtlCol="0">
              <a:spAutoFit/>
            </a:bodyPr>
            <a:lstStyle/>
            <a:p>
              <a:r>
                <a:rPr lang="en-US" sz="1600" b="1" dirty="0" smtClean="0">
                  <a:solidFill>
                    <a:schemeClr val="accent5">
                      <a:lumMod val="50000"/>
                    </a:schemeClr>
                  </a:solidFill>
                  <a:latin typeface="+mj-lt"/>
                </a:rPr>
                <a:t>Fabricating these material fields using our cell structures achieves the target  deformation:</a:t>
              </a:r>
              <a:endParaRPr lang="en-US" sz="1600" b="1" dirty="0">
                <a:solidFill>
                  <a:schemeClr val="accent5">
                    <a:lumMod val="50000"/>
                  </a:schemeClr>
                </a:solidFill>
                <a:latin typeface="+mj-lt"/>
              </a:endParaRPr>
            </a:p>
          </p:txBody>
        </p:sp>
      </p:grpSp>
      <p:pic>
        <p:nvPicPr>
          <p:cNvPr id="453" name="Picture 45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4570047" y="26903687"/>
            <a:ext cx="3429000" cy="2743200"/>
          </a:xfrm>
          <a:prstGeom prst="rect">
            <a:avLst/>
          </a:prstGeom>
        </p:spPr>
      </p:pic>
      <p:sp>
        <p:nvSpPr>
          <p:cNvPr id="462" name="Rectangle 461"/>
          <p:cNvSpPr/>
          <p:nvPr/>
        </p:nvSpPr>
        <p:spPr>
          <a:xfrm>
            <a:off x="1157196" y="32293932"/>
            <a:ext cx="2487979" cy="490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 Placeholder 457"/>
          <p:cNvSpPr>
            <a:spLocks noGrp="1"/>
          </p:cNvSpPr>
          <p:nvPr>
            <p:ph type="body" sz="quarter" idx="25"/>
          </p:nvPr>
        </p:nvSpPr>
        <p:spPr>
          <a:xfrm>
            <a:off x="28835104" y="5483045"/>
            <a:ext cx="8791141" cy="754045"/>
          </a:xfrm>
        </p:spPr>
        <p:txBody>
          <a:bodyPr/>
          <a:lstStyle/>
          <a:p>
            <a:r>
              <a:rPr lang="en-US" dirty="0" smtClean="0"/>
              <a:t>ONGOING WORK</a:t>
            </a:r>
            <a:endParaRPr lang="en-US" dirty="0"/>
          </a:p>
        </p:txBody>
      </p:sp>
      <p:sp>
        <p:nvSpPr>
          <p:cNvPr id="111" name="Text Placeholder 460"/>
          <p:cNvSpPr>
            <a:spLocks noGrp="1"/>
          </p:cNvSpPr>
          <p:nvPr>
            <p:ph type="body" sz="quarter" idx="28"/>
          </p:nvPr>
        </p:nvSpPr>
        <p:spPr>
          <a:xfrm>
            <a:off x="28834651" y="5998764"/>
            <a:ext cx="8795544" cy="13966878"/>
          </a:xfrm>
        </p:spPr>
        <p:txBody>
          <a:bodyPr/>
          <a:lstStyle/>
          <a:p>
            <a:r>
              <a:rPr lang="en-US" sz="2800" b="1" dirty="0" smtClean="0"/>
              <a:t>Move beyond regular, axis-aligned grids for cell layouts</a:t>
            </a:r>
          </a:p>
          <a:p>
            <a:pPr marL="342900" indent="-342900">
              <a:buFont typeface="Arial" charset="0"/>
              <a:buChar char="•"/>
            </a:pPr>
            <a:r>
              <a:rPr lang="en-US" dirty="0" smtClean="0">
                <a:solidFill>
                  <a:schemeClr val="accent5">
                    <a:lumMod val="50000"/>
                  </a:schemeClr>
                </a:solidFill>
                <a:latin typeface="+mj-lt"/>
              </a:rPr>
              <a:t>Adapt to curvilinear macroscopic geometry</a:t>
            </a:r>
          </a:p>
          <a:p>
            <a:pPr marL="342900" indent="-342900">
              <a:buFont typeface="Arial" charset="0"/>
              <a:buChar char="•"/>
            </a:pPr>
            <a:r>
              <a:rPr lang="en-US" dirty="0" smtClean="0">
                <a:solidFill>
                  <a:schemeClr val="accent5">
                    <a:lumMod val="50000"/>
                  </a:schemeClr>
                </a:solidFill>
                <a:latin typeface="+mj-lt"/>
              </a:rPr>
              <a:t>Permit length scale to vary spatially (e.g., allowing larger pores deep inside the object)</a:t>
            </a:r>
          </a:p>
          <a:p>
            <a:pPr marL="342900" indent="-342900">
              <a:buFont typeface="Arial" charset="0"/>
              <a:buChar char="•"/>
            </a:pPr>
            <a:r>
              <a:rPr lang="en-US" dirty="0" smtClean="0">
                <a:solidFill>
                  <a:schemeClr val="accent5">
                    <a:lumMod val="50000"/>
                  </a:schemeClr>
                </a:solidFill>
                <a:latin typeface="+mj-lt"/>
              </a:rPr>
              <a:t>Initial approach: use a mostly regular quadrilateral (2D) or hexahedral (3D) mesh adapting to the object’s boundary.</a:t>
            </a:r>
          </a:p>
          <a:p>
            <a:pPr marL="14287"/>
            <a:r>
              <a:rPr lang="en-US" sz="2800" b="1" dirty="0" smtClean="0">
                <a:solidFill>
                  <a:schemeClr val="accent5">
                    <a:lumMod val="50000"/>
                  </a:schemeClr>
                </a:solidFill>
                <a:latin typeface="+mj-lt"/>
              </a:rPr>
              <a:t>Avoid brittle fracture and plastic deformation</a:t>
            </a:r>
          </a:p>
          <a:p>
            <a:pPr marL="357187" indent="-342900">
              <a:buFont typeface="Arial" charset="0"/>
              <a:buChar char="•"/>
            </a:pPr>
            <a:r>
              <a:rPr lang="en-US" dirty="0" smtClean="0"/>
              <a:t>Ensure microscopic stress under </a:t>
            </a:r>
            <a:r>
              <a:rPr lang="en-US" b="1" dirty="0" smtClean="0"/>
              <a:t>worst-case load</a:t>
            </a:r>
            <a:r>
              <a:rPr lang="en-US" dirty="0" smtClean="0"/>
              <a:t> lies pointwise within an appropriate set of “safe stresses.”</a:t>
            </a:r>
          </a:p>
          <a:p>
            <a:pPr marL="357187" indent="-342900">
              <a:buFont typeface="Arial" charset="0"/>
              <a:buChar char="•"/>
            </a:pPr>
            <a:r>
              <a:rPr lang="en-US" dirty="0"/>
              <a:t>The periodic homogenization formulas show how to compute at each point the microscopic stress corresponding to a particular macroscopic stress (load</a:t>
            </a:r>
            <a:r>
              <a:rPr lang="en-US" dirty="0" smtClean="0"/>
              <a:t>).</a:t>
            </a:r>
          </a:p>
          <a:p>
            <a:pPr marL="342900" indent="-342900">
              <a:buFont typeface="Arial" charset="0"/>
              <a:buChar char="•"/>
            </a:pPr>
            <a:r>
              <a:rPr lang="en-US" dirty="0"/>
              <a:t>We define the </a:t>
            </a:r>
            <a:r>
              <a:rPr lang="en-US" b="1" dirty="0"/>
              <a:t>worst-case macroscopic stress</a:t>
            </a:r>
            <a:r>
              <a:rPr lang="en-US" dirty="0"/>
              <a:t> for a point in the microstructure as the maximizer over unit-norm macroscopic stresses of (some norm of) the corresponding microscopic stress tensor (e.g. max norm for fracture avoidance, </a:t>
            </a:r>
            <a:r>
              <a:rPr lang="en-US" dirty="0" smtClean="0"/>
              <a:t>von </a:t>
            </a:r>
            <a:r>
              <a:rPr lang="en-US" dirty="0" err="1"/>
              <a:t>Mises</a:t>
            </a:r>
            <a:r>
              <a:rPr lang="en-US" dirty="0"/>
              <a:t> </a:t>
            </a:r>
            <a:r>
              <a:rPr lang="en-US" dirty="0" smtClean="0"/>
              <a:t>stress </a:t>
            </a:r>
            <a:r>
              <a:rPr lang="en-US" dirty="0"/>
              <a:t>for plastic </a:t>
            </a:r>
            <a:r>
              <a:rPr lang="en-US" dirty="0" smtClean="0"/>
              <a:t>deformation).</a:t>
            </a:r>
            <a:endParaRPr lang="en-US" dirty="0"/>
          </a:p>
          <a:p>
            <a:pPr marL="342900" indent="-342900">
              <a:buFont typeface="Arial" charset="0"/>
              <a:buChar char="•"/>
            </a:pPr>
            <a:r>
              <a:rPr lang="en-US" dirty="0" smtClean="0"/>
              <a:t>These maximizations reduce to </a:t>
            </a:r>
            <a:r>
              <a:rPr lang="en-US" dirty="0"/>
              <a:t>a tensor eigenvalue problem that can be solved efficiently at each point of the structure</a:t>
            </a:r>
            <a:r>
              <a:rPr lang="en-US" dirty="0" smtClean="0"/>
              <a:t>:</a:t>
            </a:r>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sz="500" dirty="0"/>
          </a:p>
          <a:p>
            <a:pPr marL="342900" indent="-342900">
              <a:buFont typeface="Arial" charset="0"/>
              <a:buChar char="•"/>
            </a:pPr>
            <a:r>
              <a:rPr lang="en-US" dirty="0" smtClean="0"/>
              <a:t>These </a:t>
            </a:r>
            <a:r>
              <a:rPr lang="en-US" dirty="0"/>
              <a:t>pointwise worst-case stress </a:t>
            </a:r>
            <a:r>
              <a:rPr lang="en-US" dirty="0" smtClean="0"/>
              <a:t>measures can </a:t>
            </a:r>
            <a:r>
              <a:rPr lang="en-US" dirty="0"/>
              <a:t>also be shape-differentiated, enabling </a:t>
            </a:r>
            <a:r>
              <a:rPr lang="en-US" dirty="0" smtClean="0"/>
              <a:t>optimization (here, with volume held constant) :</a:t>
            </a:r>
            <a:endParaRPr lang="en-US" dirty="0"/>
          </a:p>
          <a:p>
            <a:pPr marL="342900" indent="-342900">
              <a:buFont typeface="Arial" charset="0"/>
              <a:buChar char="•"/>
            </a:pPr>
            <a:endParaRPr lang="en-US" dirty="0"/>
          </a:p>
          <a:p>
            <a:pPr marL="357187" indent="-342900">
              <a:buFont typeface="Arial" charset="0"/>
              <a:buChar char="•"/>
            </a:pPr>
            <a:endParaRPr lang="en-US" dirty="0"/>
          </a:p>
          <a:p>
            <a:pPr marL="357187" indent="-342900">
              <a:buFont typeface="Arial" charset="0"/>
              <a:buChar char="•"/>
            </a:pPr>
            <a:endParaRPr lang="en-US" dirty="0" smtClean="0">
              <a:solidFill>
                <a:schemeClr val="accent5">
                  <a:lumMod val="50000"/>
                </a:schemeClr>
              </a:solidFill>
              <a:latin typeface="+mj-lt"/>
            </a:endParaRPr>
          </a:p>
        </p:txBody>
      </p:sp>
      <p:pic>
        <p:nvPicPr>
          <p:cNvPr id="469" name="Picture 4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0355638" y="14278452"/>
            <a:ext cx="2057400" cy="2060589"/>
          </a:xfrm>
          <a:prstGeom prst="rect">
            <a:avLst/>
          </a:prstGeom>
        </p:spPr>
      </p:pic>
      <p:sp>
        <p:nvSpPr>
          <p:cNvPr id="470" name="TextBox 469"/>
          <p:cNvSpPr txBox="1"/>
          <p:nvPr/>
        </p:nvSpPr>
        <p:spPr>
          <a:xfrm>
            <a:off x="29624035" y="16340310"/>
            <a:ext cx="3520606" cy="707886"/>
          </a:xfrm>
          <a:prstGeom prst="rect">
            <a:avLst/>
          </a:prstGeom>
          <a:noFill/>
        </p:spPr>
        <p:txBody>
          <a:bodyPr wrap="square" rtlCol="0">
            <a:spAutoFit/>
          </a:bodyPr>
          <a:lstStyle/>
          <a:p>
            <a:pPr algn="ctr"/>
            <a:r>
              <a:rPr lang="en-US" sz="2000" dirty="0" smtClean="0">
                <a:solidFill>
                  <a:schemeClr val="accent5">
                    <a:lumMod val="50000"/>
                  </a:schemeClr>
                </a:solidFill>
              </a:rPr>
              <a:t>Worst-case load (</a:t>
            </a:r>
            <a:r>
              <a:rPr lang="en-US" sz="2000" b="1" dirty="0" smtClean="0">
                <a:solidFill>
                  <a:schemeClr val="accent5">
                    <a:lumMod val="50000"/>
                  </a:schemeClr>
                </a:solidFill>
              </a:rPr>
              <a:t>macro</a:t>
            </a:r>
            <a:r>
              <a:rPr lang="en-US" sz="2000" dirty="0" smtClean="0">
                <a:solidFill>
                  <a:schemeClr val="accent5">
                    <a:lumMod val="50000"/>
                  </a:schemeClr>
                </a:solidFill>
              </a:rPr>
              <a:t> stress)</a:t>
            </a:r>
          </a:p>
          <a:p>
            <a:pPr algn="ctr"/>
            <a:r>
              <a:rPr lang="en-US" sz="2000" dirty="0" smtClean="0">
                <a:solidFill>
                  <a:schemeClr val="accent5">
                    <a:lumMod val="50000"/>
                  </a:schemeClr>
                </a:solidFill>
              </a:rPr>
              <a:t>Visualizing component 1.</a:t>
            </a:r>
            <a:endParaRPr lang="en-US" sz="2000" dirty="0">
              <a:solidFill>
                <a:schemeClr val="accent5">
                  <a:lumMod val="50000"/>
                </a:schemeClr>
              </a:solidFill>
            </a:endParaRPr>
          </a:p>
        </p:txBody>
      </p:sp>
      <p:sp>
        <p:nvSpPr>
          <p:cNvPr id="113" name="TextBox 112"/>
          <p:cNvSpPr txBox="1"/>
          <p:nvPr/>
        </p:nvSpPr>
        <p:spPr>
          <a:xfrm>
            <a:off x="33144641" y="16340310"/>
            <a:ext cx="4196144" cy="707886"/>
          </a:xfrm>
          <a:prstGeom prst="rect">
            <a:avLst/>
          </a:prstGeom>
          <a:noFill/>
        </p:spPr>
        <p:txBody>
          <a:bodyPr wrap="square" rtlCol="0">
            <a:spAutoFit/>
          </a:bodyPr>
          <a:lstStyle/>
          <a:p>
            <a:pPr algn="ctr"/>
            <a:r>
              <a:rPr lang="en-US" sz="2000" dirty="0" smtClean="0">
                <a:solidFill>
                  <a:schemeClr val="accent5">
                    <a:lumMod val="50000"/>
                  </a:schemeClr>
                </a:solidFill>
              </a:rPr>
              <a:t>Corresponding worst-case </a:t>
            </a:r>
            <a:r>
              <a:rPr lang="en-US" sz="2000" b="1" dirty="0" smtClean="0">
                <a:solidFill>
                  <a:schemeClr val="accent5">
                    <a:lumMod val="50000"/>
                  </a:schemeClr>
                </a:solidFill>
              </a:rPr>
              <a:t>micro</a:t>
            </a:r>
            <a:r>
              <a:rPr lang="en-US" sz="2000" dirty="0" smtClean="0">
                <a:solidFill>
                  <a:schemeClr val="accent5">
                    <a:lumMod val="50000"/>
                  </a:schemeClr>
                </a:solidFill>
              </a:rPr>
              <a:t> stress</a:t>
            </a:r>
          </a:p>
          <a:p>
            <a:pPr algn="ctr"/>
            <a:r>
              <a:rPr lang="en-US" sz="2000" dirty="0" smtClean="0">
                <a:solidFill>
                  <a:schemeClr val="accent5">
                    <a:lumMod val="50000"/>
                  </a:schemeClr>
                </a:solidFill>
              </a:rPr>
              <a:t>Visualizing </a:t>
            </a:r>
            <a:r>
              <a:rPr lang="en-US" sz="2000" dirty="0" err="1" smtClean="0">
                <a:solidFill>
                  <a:schemeClr val="accent5">
                    <a:lumMod val="50000"/>
                  </a:schemeClr>
                </a:solidFill>
              </a:rPr>
              <a:t>Frobenius</a:t>
            </a:r>
            <a:r>
              <a:rPr lang="en-US" sz="2000" dirty="0" smtClean="0">
                <a:solidFill>
                  <a:schemeClr val="accent5">
                    <a:lumMod val="50000"/>
                  </a:schemeClr>
                </a:solidFill>
              </a:rPr>
              <a:t> norm.</a:t>
            </a:r>
            <a:endParaRPr lang="en-US" sz="2000" dirty="0">
              <a:solidFill>
                <a:schemeClr val="accent5">
                  <a:lumMod val="50000"/>
                </a:schemeClr>
              </a:solidFill>
            </a:endParaRPr>
          </a:p>
        </p:txBody>
      </p:sp>
      <p:sp>
        <p:nvSpPr>
          <p:cNvPr id="126" name="Text Placeholder 449"/>
          <p:cNvSpPr>
            <a:spLocks noGrp="1"/>
          </p:cNvSpPr>
          <p:nvPr>
            <p:ph type="body" sz="quarter" idx="11"/>
          </p:nvPr>
        </p:nvSpPr>
        <p:spPr>
          <a:xfrm>
            <a:off x="10140351" y="24974727"/>
            <a:ext cx="8792766" cy="754045"/>
          </a:xfrm>
        </p:spPr>
        <p:txBody>
          <a:bodyPr/>
          <a:lstStyle/>
          <a:p>
            <a:r>
              <a:rPr lang="en-US" dirty="0" smtClean="0"/>
              <a:t>PATTERN FAMILIES</a:t>
            </a:r>
            <a:endParaRPr lang="en-US" dirty="0"/>
          </a:p>
        </p:txBody>
      </p:sp>
      <p:sp>
        <p:nvSpPr>
          <p:cNvPr id="136" name="Text Placeholder 6"/>
          <p:cNvSpPr>
            <a:spLocks noGrp="1"/>
          </p:cNvSpPr>
          <p:nvPr>
            <p:ph type="body" sz="quarter" idx="10"/>
          </p:nvPr>
        </p:nvSpPr>
        <p:spPr>
          <a:xfrm>
            <a:off x="10123034" y="25539158"/>
            <a:ext cx="8867559" cy="2923855"/>
          </a:xfrm>
        </p:spPr>
        <p:txBody>
          <a:bodyPr/>
          <a:lstStyle/>
          <a:p>
            <a:pPr marL="342900" indent="-342900">
              <a:buFont typeface="Arial" panose="020B0604020202020204" pitchFamily="34" charset="0"/>
              <a:buChar char="•"/>
            </a:pPr>
            <a:r>
              <a:rPr lang="en-US" dirty="0" smtClean="0"/>
              <a:t>We consider truss-like structures defined by bar connectivity (topology) and bar thicknes</a:t>
            </a:r>
            <a:r>
              <a:rPr lang="en-US" dirty="0" smtClean="0"/>
              <a:t>s/</a:t>
            </a:r>
            <a:r>
              <a:rPr lang="en-US" dirty="0" smtClean="0"/>
              <a:t>node offset parameters.</a:t>
            </a:r>
          </a:p>
          <a:p>
            <a:pPr marL="342900" indent="-342900">
              <a:buFont typeface="Arial" panose="020B0604020202020204" pitchFamily="34" charset="0"/>
              <a:buChar char="•"/>
            </a:pPr>
            <a:r>
              <a:rPr lang="en-US" dirty="0" smtClean="0"/>
              <a:t>Easy </a:t>
            </a:r>
            <a:r>
              <a:rPr lang="en-US" dirty="0" smtClean="0"/>
              <a:t>to formulate </a:t>
            </a:r>
            <a:r>
              <a:rPr lang="en-US" dirty="0" smtClean="0"/>
              <a:t>p</a:t>
            </a:r>
            <a:r>
              <a:rPr lang="en-US" dirty="0" smtClean="0"/>
              <a:t>rintability </a:t>
            </a:r>
            <a:r>
              <a:rPr lang="en-US" dirty="0"/>
              <a:t>constraints (</a:t>
            </a:r>
            <a:r>
              <a:rPr lang="en-US" dirty="0" smtClean="0"/>
              <a:t>e.g., </a:t>
            </a:r>
            <a:r>
              <a:rPr lang="en-US" dirty="0"/>
              <a:t>min </a:t>
            </a:r>
            <a:r>
              <a:rPr lang="en-US" dirty="0" smtClean="0"/>
              <a:t>thickness</a:t>
            </a:r>
            <a:r>
              <a:rPr lang="en-US" dirty="0" smtClean="0"/>
              <a:t>) and ”stitch together” neighboring cells with different patterns.</a:t>
            </a:r>
          </a:p>
          <a:p>
            <a:pPr marL="342900" indent="-342900">
              <a:buFont typeface="Arial" panose="020B0604020202020204" pitchFamily="34" charset="0"/>
              <a:buChar char="•"/>
            </a:pPr>
            <a:r>
              <a:rPr lang="en-US" dirty="0"/>
              <a:t>One topology is not enough to cover </a:t>
            </a:r>
            <a:r>
              <a:rPr lang="en-US" dirty="0" smtClean="0"/>
              <a:t>the full range </a:t>
            </a:r>
            <a:r>
              <a:rPr lang="en-US" dirty="0"/>
              <a:t>of </a:t>
            </a:r>
            <a:r>
              <a:rPr lang="en-US" dirty="0" smtClean="0"/>
              <a:t>material properties; we run a combinatorial exploration of topologies:</a:t>
            </a:r>
            <a:endParaRPr lang="en-US" dirty="0" smtClean="0"/>
          </a:p>
        </p:txBody>
      </p:sp>
      <p:sp>
        <p:nvSpPr>
          <p:cNvPr id="47" name="Text Placeholder 46"/>
          <p:cNvSpPr>
            <a:spLocks noGrp="1"/>
          </p:cNvSpPr>
          <p:nvPr>
            <p:ph type="body" sz="quarter" idx="11"/>
          </p:nvPr>
        </p:nvSpPr>
        <p:spPr/>
        <p:txBody>
          <a:bodyPr/>
          <a:lstStyle/>
          <a:p>
            <a:r>
              <a:rPr lang="en-US" dirty="0" smtClean="0"/>
              <a:t>SUMMARY</a:t>
            </a:r>
            <a:endParaRPr lang="en-US" dirty="0"/>
          </a:p>
        </p:txBody>
      </p:sp>
      <p:sp>
        <p:nvSpPr>
          <p:cNvPr id="147" name="Text Placeholder 459"/>
          <p:cNvSpPr>
            <a:spLocks noGrp="1"/>
          </p:cNvSpPr>
          <p:nvPr>
            <p:ph type="body" sz="quarter" idx="27"/>
          </p:nvPr>
        </p:nvSpPr>
        <p:spPr>
          <a:xfrm>
            <a:off x="28794546" y="20747666"/>
            <a:ext cx="8791141" cy="754045"/>
          </a:xfrm>
        </p:spPr>
        <p:txBody>
          <a:bodyPr/>
          <a:lstStyle/>
          <a:p>
            <a:r>
              <a:rPr lang="en-US" dirty="0" smtClean="0"/>
              <a:t>FUTURE GOALS</a:t>
            </a:r>
            <a:endParaRPr lang="en-US" dirty="0"/>
          </a:p>
        </p:txBody>
      </p:sp>
      <p:sp>
        <p:nvSpPr>
          <p:cNvPr id="148" name="Text Placeholder 460"/>
          <p:cNvSpPr>
            <a:spLocks noGrp="1"/>
          </p:cNvSpPr>
          <p:nvPr>
            <p:ph type="body" sz="quarter" idx="28"/>
          </p:nvPr>
        </p:nvSpPr>
        <p:spPr>
          <a:xfrm>
            <a:off x="28799775" y="21270064"/>
            <a:ext cx="8795544" cy="11387711"/>
          </a:xfrm>
        </p:spPr>
        <p:txBody>
          <a:bodyPr/>
          <a:lstStyle/>
          <a:p>
            <a:r>
              <a:rPr lang="en-US" b="1" dirty="0" smtClean="0"/>
              <a:t>Bone scaffolds</a:t>
            </a:r>
            <a:endParaRPr lang="en-US" dirty="0"/>
          </a:p>
          <a:p>
            <a:pPr marL="342900" indent="-342900">
              <a:buFont typeface="Arial" panose="020B0604020202020204" pitchFamily="34" charset="0"/>
              <a:buChar char="•"/>
            </a:pPr>
            <a:r>
              <a:rPr lang="en-US" dirty="0" smtClean="0"/>
              <a:t>Dental school group was producing bone scaffold prototypes from biphasic </a:t>
            </a:r>
            <a:r>
              <a:rPr lang="en-US" dirty="0"/>
              <a:t>calcium phosphate, using "robocasting" </a:t>
            </a:r>
            <a:r>
              <a:rPr lang="en-US" dirty="0" smtClean="0"/>
              <a:t>technology; Courant group has developed and tested design techniques for </a:t>
            </a:r>
            <a:r>
              <a:rPr lang="en-US" dirty="0" smtClean="0"/>
              <a:t>stereolithography. </a:t>
            </a:r>
            <a:r>
              <a:rPr lang="en-US" dirty="0" smtClean="0"/>
              <a:t>A crucial goal is integration.</a:t>
            </a:r>
          </a:p>
          <a:p>
            <a:pPr marL="342900" indent="-342900">
              <a:buFont typeface="Arial" panose="020B0604020202020204" pitchFamily="34" charset="0"/>
              <a:buChar char="•"/>
            </a:pPr>
            <a:r>
              <a:rPr lang="en-US" b="1" dirty="0" smtClean="0"/>
              <a:t>Differences </a:t>
            </a:r>
            <a:r>
              <a:rPr lang="en-US" b="1" dirty="0"/>
              <a:t>in </a:t>
            </a:r>
            <a:r>
              <a:rPr lang="en-US" b="1" dirty="0" smtClean="0"/>
              <a:t>functionality:</a:t>
            </a:r>
            <a:r>
              <a:rPr lang="en-US" dirty="0" smtClean="0"/>
              <a:t> </a:t>
            </a:r>
            <a:r>
              <a:rPr lang="en-US" dirty="0"/>
              <a:t>while bone scaffolds need to support appropriate loads, their non-mechanical properties (such as the pore size) are also </a:t>
            </a:r>
            <a:r>
              <a:rPr lang="en-US" dirty="0" smtClean="0"/>
              <a:t>crucial.</a:t>
            </a:r>
          </a:p>
          <a:p>
            <a:pPr marL="342900" indent="-342900">
              <a:buFont typeface="Arial" panose="020B0604020202020204" pitchFamily="34" charset="0"/>
              <a:buChar char="•"/>
            </a:pPr>
            <a:r>
              <a:rPr lang="en-US" b="1" dirty="0" smtClean="0"/>
              <a:t>Differences </a:t>
            </a:r>
            <a:r>
              <a:rPr lang="en-US" b="1" dirty="0" smtClean="0"/>
              <a:t>in manufacturing technology: </a:t>
            </a:r>
            <a:r>
              <a:rPr lang="en-US" dirty="0"/>
              <a:t>"</a:t>
            </a:r>
            <a:r>
              <a:rPr lang="en-US" dirty="0" smtClean="0"/>
              <a:t>robocasting” </a:t>
            </a:r>
            <a:r>
              <a:rPr lang="en-US" dirty="0"/>
              <a:t>is based on extrusion and deposition of colloidal gel inks as continuous </a:t>
            </a:r>
            <a:r>
              <a:rPr lang="en-US" dirty="0" smtClean="0"/>
              <a:t>filaments, and requires different </a:t>
            </a:r>
            <a:r>
              <a:rPr lang="en-US" dirty="0" smtClean="0"/>
              <a:t>manufacturability constraints</a:t>
            </a:r>
          </a:p>
          <a:p>
            <a:r>
              <a:rPr lang="en-US" b="1" dirty="0" smtClean="0"/>
              <a:t>Fundamentals</a:t>
            </a:r>
            <a:endParaRPr lang="en-US" dirty="0" smtClean="0"/>
          </a:p>
          <a:p>
            <a:r>
              <a:rPr lang="en-US" dirty="0" smtClean="0"/>
              <a:t>A </a:t>
            </a:r>
            <a:r>
              <a:rPr lang="en-US" dirty="0"/>
              <a:t>major long-term goal is to consider </a:t>
            </a:r>
            <a:r>
              <a:rPr lang="en-US" dirty="0" smtClean="0"/>
              <a:t>a variety of models </a:t>
            </a:r>
            <a:r>
              <a:rPr lang="en-US" dirty="0"/>
              <a:t>of material </a:t>
            </a:r>
            <a:r>
              <a:rPr lang="en-US" dirty="0" smtClean="0"/>
              <a:t>behavior </a:t>
            </a:r>
            <a:r>
              <a:rPr lang="en-US" dirty="0"/>
              <a:t>and </a:t>
            </a:r>
            <a:r>
              <a:rPr lang="en-US" dirty="0" smtClean="0"/>
              <a:t>classes </a:t>
            </a:r>
            <a:r>
              <a:rPr lang="en-US" dirty="0"/>
              <a:t>of structures. </a:t>
            </a:r>
            <a:endParaRPr lang="en-US" dirty="0" smtClean="0"/>
          </a:p>
          <a:p>
            <a:pPr marL="342900" indent="-342900">
              <a:buFont typeface="Arial" panose="020B0604020202020204" pitchFamily="34" charset="0"/>
              <a:buChar char="•"/>
            </a:pPr>
            <a:r>
              <a:rPr lang="en-US" dirty="0"/>
              <a:t>If the macroscopic stress and strain vary significantly between </a:t>
            </a:r>
            <a:r>
              <a:rPr lang="en-US" dirty="0" smtClean="0"/>
              <a:t>different </a:t>
            </a:r>
            <a:r>
              <a:rPr lang="en-US" dirty="0"/>
              <a:t>parts of a structure, then it is natural to consider designs whose local topology is nonuniform. How can the topology be changed while maintaining desirable mechanical properties?</a:t>
            </a:r>
            <a:endParaRPr lang="en-US" dirty="0" smtClean="0"/>
          </a:p>
          <a:p>
            <a:pPr marL="342900" indent="-342900">
              <a:buFont typeface="Arial" panose="020B0604020202020204" pitchFamily="34" charset="0"/>
              <a:buChar char="•"/>
            </a:pPr>
            <a:r>
              <a:rPr lang="en-US" dirty="0" smtClean="0"/>
              <a:t>Our </a:t>
            </a:r>
            <a:r>
              <a:rPr lang="en-US" dirty="0"/>
              <a:t>recent focus on network-like structures explores just one of many approaches to the design of microstructure; other classes of structures may offer different opportunities. For example: In 3D, porous structures can be made using walls rather than </a:t>
            </a:r>
            <a:r>
              <a:rPr lang="en-US" dirty="0" smtClean="0"/>
              <a:t>struts</a:t>
            </a:r>
            <a:r>
              <a:rPr lang="en-US" dirty="0"/>
              <a:t>; are such structures manufacturable, and might they offer some practical advantages?</a:t>
            </a:r>
            <a:br>
              <a:rPr lang="en-US" dirty="0"/>
            </a:br>
            <a:endParaRPr lang="en-US" dirty="0"/>
          </a:p>
        </p:txBody>
      </p:sp>
      <p:pic>
        <p:nvPicPr>
          <p:cNvPr id="60" name="Picture 5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4567057" y="29601106"/>
            <a:ext cx="3429000" cy="2574294"/>
          </a:xfrm>
          <a:prstGeom prst="rect">
            <a:avLst/>
          </a:prstGeom>
        </p:spPr>
      </p:pic>
      <p:grpSp>
        <p:nvGrpSpPr>
          <p:cNvPr id="4099" name="Group 4098"/>
          <p:cNvGrpSpPr/>
          <p:nvPr/>
        </p:nvGrpSpPr>
        <p:grpSpPr>
          <a:xfrm>
            <a:off x="20112739" y="24343935"/>
            <a:ext cx="7554103" cy="1829330"/>
            <a:chOff x="20248203" y="24293135"/>
            <a:chExt cx="7554103" cy="1829330"/>
          </a:xfrm>
        </p:grpSpPr>
        <p:pic>
          <p:nvPicPr>
            <p:cNvPr id="61" name="Picture 6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138098" y="24293972"/>
              <a:ext cx="1664208" cy="1827657"/>
            </a:xfrm>
            <a:prstGeom prst="rect">
              <a:avLst/>
            </a:prstGeom>
          </p:spPr>
        </p:pic>
        <p:pic>
          <p:nvPicPr>
            <p:cNvPr id="62" name="Picture 61"/>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3531285" y="24295343"/>
              <a:ext cx="1609344" cy="1824914"/>
            </a:xfrm>
            <a:prstGeom prst="rect">
              <a:avLst/>
            </a:prstGeom>
          </p:spPr>
        </p:pic>
        <p:sp>
          <p:nvSpPr>
            <p:cNvPr id="4096" name="TextBox 4095"/>
            <p:cNvSpPr txBox="1"/>
            <p:nvPr/>
          </p:nvSpPr>
          <p:spPr>
            <a:xfrm>
              <a:off x="25430877" y="24976968"/>
              <a:ext cx="453970" cy="461665"/>
            </a:xfrm>
            <a:prstGeom prst="rect">
              <a:avLst/>
            </a:prstGeom>
            <a:noFill/>
          </p:spPr>
          <p:txBody>
            <a:bodyPr wrap="none" rtlCol="0">
              <a:spAutoFit/>
            </a:bodyPr>
            <a:lstStyle/>
            <a:p>
              <a:r>
                <a:rPr lang="en-US" sz="2400" dirty="0" smtClean="0">
                  <a:solidFill>
                    <a:schemeClr val="accent5">
                      <a:lumMod val="50000"/>
                    </a:schemeClr>
                  </a:solidFill>
                </a:rPr>
                <a:t>or</a:t>
              </a:r>
              <a:endParaRPr lang="en-US" sz="2400" dirty="0">
                <a:solidFill>
                  <a:schemeClr val="accent5">
                    <a:lumMod val="50000"/>
                  </a:schemeClr>
                </a:solidFill>
              </a:endParaRPr>
            </a:p>
          </p:txBody>
        </p:sp>
        <p:pic>
          <p:nvPicPr>
            <p:cNvPr id="4097" name="Picture 409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0248203" y="24293135"/>
              <a:ext cx="1856232" cy="1829330"/>
            </a:xfrm>
            <a:prstGeom prst="rect">
              <a:avLst/>
            </a:prstGeom>
          </p:spPr>
        </p:pic>
        <p:sp>
          <p:nvSpPr>
            <p:cNvPr id="4098" name="Right Arrow 4097"/>
            <p:cNvSpPr/>
            <p:nvPr/>
          </p:nvSpPr>
          <p:spPr>
            <a:xfrm>
              <a:off x="22429735" y="24965247"/>
              <a:ext cx="812756" cy="485107"/>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0" name="Text Placeholder 6"/>
          <p:cNvSpPr>
            <a:spLocks noGrp="1"/>
          </p:cNvSpPr>
          <p:nvPr>
            <p:ph type="body" sz="quarter" idx="10"/>
          </p:nvPr>
        </p:nvSpPr>
        <p:spPr>
          <a:xfrm>
            <a:off x="19624741" y="23622023"/>
            <a:ext cx="8799512" cy="846363"/>
          </a:xfrm>
        </p:spPr>
        <p:txBody>
          <a:bodyPr/>
          <a:lstStyle/>
          <a:p>
            <a:r>
              <a:rPr lang="en-US" b="1" dirty="0" smtClean="0"/>
              <a:t>Faces: </a:t>
            </a:r>
            <a:r>
              <a:rPr lang="en-US" dirty="0" smtClean="0"/>
              <a:t>different structures cause the face to smile or frown</a:t>
            </a:r>
            <a:endParaRPr lang="en-US" dirty="0"/>
          </a:p>
        </p:txBody>
      </p:sp>
      <p:sp>
        <p:nvSpPr>
          <p:cNvPr id="116" name="TextBox 115"/>
          <p:cNvSpPr txBox="1"/>
          <p:nvPr/>
        </p:nvSpPr>
        <p:spPr>
          <a:xfrm>
            <a:off x="29740007" y="20455922"/>
            <a:ext cx="3288663" cy="400110"/>
          </a:xfrm>
          <a:prstGeom prst="rect">
            <a:avLst/>
          </a:prstGeom>
          <a:noFill/>
        </p:spPr>
        <p:txBody>
          <a:bodyPr wrap="square" rtlCol="0">
            <a:spAutoFit/>
          </a:bodyPr>
          <a:lstStyle/>
          <a:p>
            <a:pPr algn="ctr"/>
            <a:r>
              <a:rPr lang="en-US" sz="2000" dirty="0" smtClean="0">
                <a:solidFill>
                  <a:schemeClr val="accent5">
                    <a:lumMod val="50000"/>
                  </a:schemeClr>
                </a:solidFill>
              </a:rPr>
              <a:t>Initial worst-case </a:t>
            </a:r>
            <a:r>
              <a:rPr lang="en-US" sz="2000" b="1" dirty="0" smtClean="0">
                <a:solidFill>
                  <a:schemeClr val="accent5">
                    <a:lumMod val="50000"/>
                  </a:schemeClr>
                </a:solidFill>
              </a:rPr>
              <a:t>micro stress</a:t>
            </a:r>
          </a:p>
        </p:txBody>
      </p:sp>
      <p:sp>
        <p:nvSpPr>
          <p:cNvPr id="117" name="TextBox 116"/>
          <p:cNvSpPr txBox="1"/>
          <p:nvPr/>
        </p:nvSpPr>
        <p:spPr>
          <a:xfrm>
            <a:off x="33347370" y="20455922"/>
            <a:ext cx="3790687" cy="400110"/>
          </a:xfrm>
          <a:prstGeom prst="rect">
            <a:avLst/>
          </a:prstGeom>
          <a:noFill/>
        </p:spPr>
        <p:txBody>
          <a:bodyPr wrap="square" rtlCol="0">
            <a:spAutoFit/>
          </a:bodyPr>
          <a:lstStyle/>
          <a:p>
            <a:pPr algn="ctr"/>
            <a:r>
              <a:rPr lang="en-US" sz="2000" dirty="0" smtClean="0">
                <a:solidFill>
                  <a:schemeClr val="accent5">
                    <a:lumMod val="50000"/>
                  </a:schemeClr>
                </a:solidFill>
              </a:rPr>
              <a:t>Minimized worst-case </a:t>
            </a:r>
            <a:r>
              <a:rPr lang="en-US" sz="2000" b="1" dirty="0" smtClean="0">
                <a:solidFill>
                  <a:schemeClr val="accent5">
                    <a:lumMod val="50000"/>
                  </a:schemeClr>
                </a:solidFill>
              </a:rPr>
              <a:t>micro stress</a:t>
            </a:r>
          </a:p>
        </p:txBody>
      </p:sp>
      <p:sp>
        <p:nvSpPr>
          <p:cNvPr id="473" name="Right Arrow 472"/>
          <p:cNvSpPr/>
          <p:nvPr/>
        </p:nvSpPr>
        <p:spPr>
          <a:xfrm>
            <a:off x="32991159" y="19201436"/>
            <a:ext cx="644732" cy="477339"/>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1" name="Picture 4100"/>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0355638" y="18424942"/>
            <a:ext cx="2057400" cy="2057400"/>
          </a:xfrm>
          <a:prstGeom prst="rect">
            <a:avLst/>
          </a:prstGeom>
          <a:ln>
            <a:solidFill>
              <a:schemeClr val="tx1"/>
            </a:solidFill>
          </a:ln>
        </p:spPr>
      </p:pic>
      <p:pic>
        <p:nvPicPr>
          <p:cNvPr id="4108" name="Picture 4107"/>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4214013" y="18411405"/>
            <a:ext cx="2057400" cy="2057400"/>
          </a:xfrm>
          <a:prstGeom prst="rect">
            <a:avLst/>
          </a:prstGeom>
          <a:ln>
            <a:solidFill>
              <a:schemeClr val="tx1"/>
            </a:solidFill>
          </a:ln>
        </p:spPr>
      </p:pic>
      <p:pic>
        <p:nvPicPr>
          <p:cNvPr id="167" name="Picture 166"/>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4214013" y="14281641"/>
            <a:ext cx="2057400" cy="2057400"/>
          </a:xfrm>
          <a:prstGeom prst="rect">
            <a:avLst/>
          </a:prstGeom>
          <a:ln>
            <a:solidFill>
              <a:schemeClr val="tx1"/>
            </a:solidFill>
          </a:ln>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3532</TotalTime>
  <Words>1167</Words>
  <Application>Microsoft Macintosh PowerPoint</Application>
  <PresentationFormat>Custom</PresentationFormat>
  <Paragraphs>139</Paragraphs>
  <Slides>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Julian Panetta</cp:lastModifiedBy>
  <cp:revision>136</cp:revision>
  <dcterms:created xsi:type="dcterms:W3CDTF">2012-02-03T19:11:35Z</dcterms:created>
  <dcterms:modified xsi:type="dcterms:W3CDTF">2016-01-08T23:51:29Z</dcterms:modified>
</cp:coreProperties>
</file>